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  <p:sldMasterId id="2147483797" r:id="rId2"/>
  </p:sldMasterIdLst>
  <p:notesMasterIdLst>
    <p:notesMasterId r:id="rId45"/>
  </p:notesMasterIdLst>
  <p:handoutMasterIdLst>
    <p:handoutMasterId r:id="rId46"/>
  </p:handoutMasterIdLst>
  <p:sldIdLst>
    <p:sldId id="256" r:id="rId3"/>
    <p:sldId id="257" r:id="rId4"/>
    <p:sldId id="258" r:id="rId5"/>
    <p:sldId id="260" r:id="rId6"/>
    <p:sldId id="279" r:id="rId7"/>
    <p:sldId id="280" r:id="rId8"/>
    <p:sldId id="261" r:id="rId9"/>
    <p:sldId id="262" r:id="rId10"/>
    <p:sldId id="282" r:id="rId11"/>
    <p:sldId id="263" r:id="rId12"/>
    <p:sldId id="281" r:id="rId13"/>
    <p:sldId id="264" r:id="rId14"/>
    <p:sldId id="284" r:id="rId15"/>
    <p:sldId id="265" r:id="rId16"/>
    <p:sldId id="285" r:id="rId17"/>
    <p:sldId id="266" r:id="rId18"/>
    <p:sldId id="286" r:id="rId19"/>
    <p:sldId id="267" r:id="rId20"/>
    <p:sldId id="299" r:id="rId21"/>
    <p:sldId id="287" r:id="rId22"/>
    <p:sldId id="268" r:id="rId23"/>
    <p:sldId id="288" r:id="rId24"/>
    <p:sldId id="269" r:id="rId25"/>
    <p:sldId id="270" r:id="rId26"/>
    <p:sldId id="293" r:id="rId27"/>
    <p:sldId id="271" r:id="rId28"/>
    <p:sldId id="289" r:id="rId29"/>
    <p:sldId id="272" r:id="rId30"/>
    <p:sldId id="290" r:id="rId31"/>
    <p:sldId id="291" r:id="rId32"/>
    <p:sldId id="292" r:id="rId33"/>
    <p:sldId id="273" r:id="rId34"/>
    <p:sldId id="295" r:id="rId35"/>
    <p:sldId id="274" r:id="rId36"/>
    <p:sldId id="278" r:id="rId37"/>
    <p:sldId id="275" r:id="rId38"/>
    <p:sldId id="296" r:id="rId39"/>
    <p:sldId id="276" r:id="rId40"/>
    <p:sldId id="300" r:id="rId41"/>
    <p:sldId id="298" r:id="rId42"/>
    <p:sldId id="297" r:id="rId43"/>
    <p:sldId id="277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386" autoAdjust="0"/>
    <p:restoredTop sz="86470" autoAdjust="0"/>
  </p:normalViewPr>
  <p:slideViewPr>
    <p:cSldViewPr>
      <p:cViewPr varScale="1">
        <p:scale>
          <a:sx n="74" d="100"/>
          <a:sy n="74" d="100"/>
        </p:scale>
        <p:origin x="-15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2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EEF886B3-DF75-48CA-A496-382CE775DC7C}" type="datetimeFigureOut">
              <a:rPr lang="en-US"/>
              <a:pPr>
                <a:defRPr/>
              </a:pPr>
              <a:t>9/28/2014</a:t>
            </a:fld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FC45551-3C0D-4B33-8AEE-0DE1179DBB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49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A7BCE4B-36E1-41FA-94EB-62A8BBD8B980}" type="datetimeFigureOut">
              <a:rPr lang="en-US"/>
              <a:pPr>
                <a:defRPr/>
              </a:pPr>
              <a:t>9/28/2014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1303AED-2355-41EC-A947-6A7B182F06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1949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303AED-2355-41EC-A947-6A7B182F060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01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BF4B601-951F-4F67-B5B4-1A16CBDB7BC9}" type="slidenum">
              <a:rPr lang="en-US" sz="1200" smtClean="0"/>
              <a:pPr eaLnBrk="1" hangingPunct="1"/>
              <a:t>4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303AED-2355-41EC-A947-6A7B182F060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082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303AED-2355-41EC-A947-6A7B182F060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082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303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536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76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359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833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511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49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090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030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35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879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922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153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22860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335FEB6F-4E5C-426C-A277-B7308432C0A6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21FC2635-845E-4DDA-A743-B03ED09435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7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1.jpeg"/><Relationship Id="rId4" Type="http://schemas.openxmlformats.org/officeDocument/2006/relationships/image" Target="../media/image30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ctrTitle" idx="4294967295"/>
          </p:nvPr>
        </p:nvSpPr>
        <p:spPr>
          <a:xfrm>
            <a:off x="1752600" y="2130425"/>
            <a:ext cx="7391400" cy="14700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dirty="0" smtClean="0"/>
              <a:t>Transient Atmospheric Flows and Disturbances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4294967295"/>
          </p:nvPr>
        </p:nvSpPr>
        <p:spPr>
          <a:xfrm>
            <a:off x="3810000" y="3810000"/>
            <a:ext cx="5334000" cy="1754188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Chapter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76200"/>
            <a:ext cx="6934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Cold Fronts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685800" y="1219200"/>
            <a:ext cx="7543800" cy="4987925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sz="2800" dirty="0" smtClean="0"/>
              <a:t>Forms by </a:t>
            </a:r>
            <a:r>
              <a:rPr lang="en-US" sz="2800" b="1" u="sng" dirty="0" smtClean="0"/>
              <a:t>advancing cold air</a:t>
            </a:r>
          </a:p>
          <a:p>
            <a:pPr>
              <a:defRPr/>
            </a:pPr>
            <a:r>
              <a:rPr lang="en-US" sz="2800" dirty="0" smtClean="0"/>
              <a:t>Is a </a:t>
            </a:r>
            <a:r>
              <a:rPr lang="en-US" sz="2800" b="1" u="sng" dirty="0" smtClean="0"/>
              <a:t>steeper front than a warm front</a:t>
            </a:r>
            <a:r>
              <a:rPr lang="en-US" sz="2800" b="1" dirty="0" smtClean="0"/>
              <a:t> </a:t>
            </a:r>
            <a:r>
              <a:rPr lang="en-US" sz="2800" dirty="0" smtClean="0"/>
              <a:t>with a </a:t>
            </a:r>
            <a:r>
              <a:rPr lang="en-US" sz="2800" u="sng" dirty="0" smtClean="0"/>
              <a:t>“</a:t>
            </a:r>
            <a:r>
              <a:rPr lang="en-US" sz="2800" b="1" u="sng" dirty="0" smtClean="0"/>
              <a:t>protruding nose</a:t>
            </a:r>
            <a:r>
              <a:rPr lang="en-US" sz="2800" u="sng" dirty="0" smtClean="0"/>
              <a:t>”</a:t>
            </a:r>
          </a:p>
          <a:p>
            <a:pPr>
              <a:defRPr/>
            </a:pPr>
            <a:r>
              <a:rPr lang="en-US" sz="2800" b="1" u="sng" dirty="0" smtClean="0"/>
              <a:t>Moves faster than a warm front</a:t>
            </a:r>
          </a:p>
          <a:p>
            <a:pPr>
              <a:defRPr/>
            </a:pPr>
            <a:r>
              <a:rPr lang="en-US" sz="2800" b="1" u="sng" dirty="0" smtClean="0"/>
              <a:t>Rapid lifting, unstable air, blustering and violent weather</a:t>
            </a:r>
          </a:p>
          <a:p>
            <a:pPr>
              <a:defRPr/>
            </a:pPr>
            <a:r>
              <a:rPr lang="en-US" sz="2800" b="1" u="sng" dirty="0" smtClean="0"/>
              <a:t>Vertically developing clouds</a:t>
            </a:r>
          </a:p>
          <a:p>
            <a:pPr>
              <a:defRPr/>
            </a:pPr>
            <a:r>
              <a:rPr lang="en-US" sz="2800" dirty="0" smtClean="0">
                <a:solidFill>
                  <a:srgbClr val="303030"/>
                </a:solidFill>
              </a:rPr>
              <a:t>If </a:t>
            </a:r>
            <a:r>
              <a:rPr lang="en-US" sz="2800" b="1" u="sng" dirty="0">
                <a:solidFill>
                  <a:srgbClr val="303030"/>
                </a:solidFill>
              </a:rPr>
              <a:t>unstable air, precipitation can be showery or </a:t>
            </a:r>
            <a:r>
              <a:rPr lang="en-US" sz="2800" b="1" u="sng" dirty="0" smtClean="0">
                <a:solidFill>
                  <a:srgbClr val="303030"/>
                </a:solidFill>
              </a:rPr>
              <a:t>violent</a:t>
            </a:r>
          </a:p>
          <a:p>
            <a:pPr lvl="0">
              <a:buClr>
                <a:srgbClr val="AD0101"/>
              </a:buClr>
              <a:defRPr/>
            </a:pPr>
            <a:r>
              <a:rPr lang="en-US" sz="2600" b="1" u="sng" dirty="0">
                <a:solidFill>
                  <a:srgbClr val="303030"/>
                </a:solidFill>
              </a:rPr>
              <a:t>Precipitation along the leading edge and immediately behind the ground-level position of the </a:t>
            </a:r>
            <a:r>
              <a:rPr lang="en-US" sz="2600" b="1" u="sng" dirty="0" smtClean="0">
                <a:solidFill>
                  <a:srgbClr val="303030"/>
                </a:solidFill>
              </a:rPr>
              <a:t>front</a:t>
            </a:r>
            <a:endParaRPr lang="en-US" sz="2600" b="1" u="sng" dirty="0">
              <a:solidFill>
                <a:srgbClr val="3030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70943" y="609600"/>
            <a:ext cx="27799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dirty="0">
                <a:latin typeface="+mj-lt"/>
              </a:rPr>
              <a:t>Cold Fronts</a:t>
            </a:r>
          </a:p>
        </p:txBody>
      </p:sp>
      <p:pic>
        <p:nvPicPr>
          <p:cNvPr id="5128" name="Picture 8" descr="http://www.ux1.eiu.edu/~cfjps/1400/FIG09_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760095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7536"/>
            <a:ext cx="83820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dirty="0" smtClean="0"/>
              <a:t>Stationary and Occluded Fronts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990600" y="1447799"/>
            <a:ext cx="7239000" cy="1600201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400" b="1" u="sng" dirty="0" smtClean="0"/>
              <a:t>Stationary front </a:t>
            </a:r>
            <a:r>
              <a:rPr lang="en-US" sz="2400" b="1" dirty="0" smtClean="0"/>
              <a:t>– gently rising warm air, limited precipitation</a:t>
            </a:r>
          </a:p>
          <a:p>
            <a:pPr>
              <a:defRPr/>
            </a:pPr>
            <a:r>
              <a:rPr lang="en-US" sz="2400" b="1" u="sng" dirty="0" smtClean="0"/>
              <a:t>Occluded front </a:t>
            </a:r>
            <a:r>
              <a:rPr lang="en-US" sz="2400" b="1" dirty="0" smtClean="0"/>
              <a:t>– when a cold front overrides a warm front</a:t>
            </a:r>
            <a:r>
              <a:rPr lang="en-US" sz="2400" dirty="0" smtClean="0"/>
              <a:t>.</a:t>
            </a:r>
          </a:p>
        </p:txBody>
      </p:sp>
      <p:pic>
        <p:nvPicPr>
          <p:cNvPr id="17412" name="Picture 2" descr="C:\Documents and Settings\HP_Administrator\Desktop\cindy\jpg\Fig7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574648"/>
            <a:ext cx="4876800" cy="2534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03251" y="2969567"/>
            <a:ext cx="2337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Front Symbols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http://www.aos.wisc.edu/~bcthomas/aos101/notes/cycloneall_files/v3_slide0036_image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57200"/>
            <a:ext cx="4611596" cy="5562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533400" y="1371600"/>
            <a:ext cx="8001000" cy="4800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600" b="1" u="sng" dirty="0" smtClean="0"/>
              <a:t>Mid latitude Disturbances </a:t>
            </a:r>
            <a:r>
              <a:rPr lang="en-US" sz="2600" b="1" dirty="0" smtClean="0"/>
              <a:t>– </a:t>
            </a:r>
            <a:r>
              <a:rPr lang="en-US" sz="2600" b="1" dirty="0" smtClean="0"/>
              <a:t>mid-latitude </a:t>
            </a:r>
            <a:r>
              <a:rPr lang="en-US" sz="2600" b="1" dirty="0" smtClean="0"/>
              <a:t>cyclones and </a:t>
            </a:r>
            <a:r>
              <a:rPr lang="en-US" sz="2600" b="1" dirty="0" smtClean="0"/>
              <a:t>anticyclones on westerly waves</a:t>
            </a:r>
            <a:endParaRPr lang="en-US" sz="2600" b="1" dirty="0" smtClean="0"/>
          </a:p>
          <a:p>
            <a:pPr>
              <a:defRPr/>
            </a:pPr>
            <a:endParaRPr lang="en-US" sz="1400" dirty="0" smtClean="0"/>
          </a:p>
          <a:p>
            <a:pPr>
              <a:defRPr/>
            </a:pPr>
            <a:r>
              <a:rPr lang="en-US" sz="2600" b="1" u="sng" dirty="0" smtClean="0"/>
              <a:t>Tropical Disturbances </a:t>
            </a:r>
            <a:r>
              <a:rPr lang="en-US" sz="2600" dirty="0" smtClean="0"/>
              <a:t>– </a:t>
            </a:r>
            <a:r>
              <a:rPr lang="en-US" sz="2600" b="1" dirty="0" smtClean="0"/>
              <a:t>monotonous, same daily, monthly, </a:t>
            </a:r>
            <a:r>
              <a:rPr lang="en-US" sz="2600" b="1" dirty="0" smtClean="0"/>
              <a:t> yearly</a:t>
            </a:r>
            <a:r>
              <a:rPr lang="en-US" sz="2600" dirty="0" smtClean="0"/>
              <a:t> </a:t>
            </a:r>
            <a:endParaRPr lang="en-US" sz="2600" dirty="0" smtClean="0"/>
          </a:p>
          <a:p>
            <a:pPr lvl="1">
              <a:defRPr/>
            </a:pPr>
            <a:r>
              <a:rPr lang="en-US" sz="2400" b="1" dirty="0" smtClean="0"/>
              <a:t>Tropical cyclones (</a:t>
            </a:r>
            <a:r>
              <a:rPr lang="en-US" sz="2400" b="1" dirty="0" smtClean="0"/>
              <a:t>hurricanes, cyclones, or typhoons) </a:t>
            </a:r>
            <a:r>
              <a:rPr lang="en-US" sz="2400" b="1" dirty="0" smtClean="0"/>
              <a:t>on easterly waves</a:t>
            </a:r>
          </a:p>
          <a:p>
            <a:pPr>
              <a:defRPr/>
            </a:pPr>
            <a:endParaRPr lang="en-US" sz="1400" dirty="0" smtClean="0"/>
          </a:p>
          <a:p>
            <a:pPr>
              <a:defRPr/>
            </a:pPr>
            <a:r>
              <a:rPr lang="en-US" sz="2600" b="1" u="sng" dirty="0" smtClean="0"/>
              <a:t>Localized Sever Weather </a:t>
            </a:r>
          </a:p>
          <a:p>
            <a:pPr lvl="1">
              <a:defRPr/>
            </a:pPr>
            <a:r>
              <a:rPr lang="en-US" sz="2400" b="1" dirty="0" smtClean="0"/>
              <a:t>Thunderstorms and </a:t>
            </a:r>
            <a:r>
              <a:rPr lang="en-US" sz="2400" b="1" dirty="0" smtClean="0"/>
              <a:t>tornadoes</a:t>
            </a: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990600" y="304800"/>
            <a:ext cx="7086600" cy="9906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Atmospheric Disturbances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http://www.eoearth.org/media/draft/5/51/Cyclone_family_U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57200"/>
            <a:ext cx="6477000" cy="556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76200"/>
            <a:ext cx="6934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Mid Latitude Cyclones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0" y="1219200"/>
            <a:ext cx="9144000" cy="491172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800" b="1" u="sng" dirty="0" smtClean="0"/>
              <a:t>Characteristics</a:t>
            </a:r>
          </a:p>
          <a:p>
            <a:pPr lvl="1">
              <a:defRPr/>
            </a:pPr>
            <a:r>
              <a:rPr lang="en-US" sz="2600" b="1" u="sng" dirty="0" smtClean="0"/>
              <a:t>Diameter</a:t>
            </a:r>
            <a:r>
              <a:rPr lang="en-US" sz="2600" b="1" dirty="0" smtClean="0"/>
              <a:t> – 1000 miles </a:t>
            </a:r>
            <a:r>
              <a:rPr lang="en-US" sz="2600" dirty="0" smtClean="0"/>
              <a:t>or </a:t>
            </a:r>
            <a:r>
              <a:rPr lang="en-US" sz="2600" dirty="0" smtClean="0"/>
              <a:t>more</a:t>
            </a:r>
            <a:endParaRPr lang="en-US" sz="2600" dirty="0" smtClean="0"/>
          </a:p>
          <a:p>
            <a:pPr lvl="1">
              <a:defRPr/>
            </a:pPr>
            <a:r>
              <a:rPr lang="en-US" sz="2600" b="1" u="sng" dirty="0" smtClean="0"/>
              <a:t>Ground level center pressure </a:t>
            </a:r>
            <a:r>
              <a:rPr lang="en-US" sz="2600" b="1" dirty="0" smtClean="0"/>
              <a:t>990 – 1000 Millibars</a:t>
            </a:r>
          </a:p>
          <a:p>
            <a:pPr lvl="1">
              <a:defRPr/>
            </a:pPr>
            <a:r>
              <a:rPr lang="en-US" sz="2600" b="1" u="sng" dirty="0" smtClean="0"/>
              <a:t>Clear-cut pressure trough extends southwesterly </a:t>
            </a:r>
            <a:r>
              <a:rPr lang="en-US" sz="2600" dirty="0" smtClean="0"/>
              <a:t>from the center</a:t>
            </a:r>
          </a:p>
          <a:p>
            <a:pPr lvl="1">
              <a:defRPr/>
            </a:pPr>
            <a:r>
              <a:rPr lang="en-US" sz="2600" b="1" u="sng" dirty="0" smtClean="0"/>
              <a:t>Counter-clockwise circulation pattern</a:t>
            </a:r>
            <a:r>
              <a:rPr lang="en-US" sz="2600" b="1" dirty="0" smtClean="0"/>
              <a:t> in the Northern </a:t>
            </a:r>
            <a:r>
              <a:rPr lang="en-US" sz="2600" b="1" dirty="0" smtClean="0"/>
              <a:t>Hemisphere – clockwise </a:t>
            </a:r>
            <a:r>
              <a:rPr lang="en-US" sz="2600" b="1" dirty="0" smtClean="0"/>
              <a:t>circulation pattern in Southern Hemisphere</a:t>
            </a:r>
            <a:endParaRPr lang="en-US" sz="2600" b="1" dirty="0" smtClean="0"/>
          </a:p>
          <a:p>
            <a:pPr lvl="1">
              <a:defRPr/>
            </a:pPr>
            <a:r>
              <a:rPr lang="en-US" sz="2600" b="1" u="sng" dirty="0" smtClean="0"/>
              <a:t>Two </a:t>
            </a:r>
            <a:r>
              <a:rPr lang="en-US" sz="2600" b="1" u="sng" dirty="0" smtClean="0"/>
              <a:t>fronts -- warm </a:t>
            </a:r>
            <a:r>
              <a:rPr lang="en-US" sz="2600" b="1" u="sng" dirty="0" smtClean="0"/>
              <a:t>and cold,</a:t>
            </a:r>
            <a:r>
              <a:rPr lang="en-US" sz="2600" b="1" dirty="0" smtClean="0"/>
              <a:t> with a </a:t>
            </a:r>
            <a:r>
              <a:rPr lang="en-US" sz="2600" b="1" u="sng" dirty="0" smtClean="0"/>
              <a:t>cool sector north and west </a:t>
            </a:r>
            <a:r>
              <a:rPr lang="en-US" sz="2600" b="1" dirty="0" smtClean="0"/>
              <a:t>of the </a:t>
            </a:r>
            <a:r>
              <a:rPr lang="en-US" sz="2600" b="1" u="sng" dirty="0" smtClean="0"/>
              <a:t>center and warm sector to the south and </a:t>
            </a:r>
            <a:r>
              <a:rPr lang="en-US" sz="2600" b="1" u="sng" dirty="0" smtClean="0"/>
              <a:t>east</a:t>
            </a:r>
            <a:endParaRPr lang="en-US" sz="2600" dirty="0" smtClean="0"/>
          </a:p>
          <a:p>
            <a:pPr lvl="1">
              <a:defRPr/>
            </a:pPr>
            <a:r>
              <a:rPr lang="en-US" sz="2600" b="1" u="sng" dirty="0" smtClean="0"/>
              <a:t>Clouds – cumuliform clouds yield shower precipitation </a:t>
            </a:r>
            <a:r>
              <a:rPr lang="en-US" sz="2600" dirty="0" smtClean="0"/>
              <a:t>, </a:t>
            </a:r>
            <a:r>
              <a:rPr lang="en-US" sz="2600" b="1" dirty="0" smtClean="0"/>
              <a:t>originates in the warm air rising about the fronts and falls down through the front to reach the ground in the cool sector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http://www.eoearth.org/media/draft/3/30/Midlatitude_cyclon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85800"/>
            <a:ext cx="722947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762000" y="990600"/>
            <a:ext cx="7848600" cy="52165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b="1" u="sng" dirty="0" smtClean="0"/>
              <a:t>Passing of the </a:t>
            </a:r>
            <a:r>
              <a:rPr lang="en-US" sz="2400" b="1" u="sng" dirty="0" smtClean="0"/>
              <a:t>Front</a:t>
            </a:r>
          </a:p>
          <a:p>
            <a:pPr>
              <a:defRPr/>
            </a:pPr>
            <a:endParaRPr lang="en-US" sz="1400" b="1" u="sng" dirty="0" smtClean="0"/>
          </a:p>
          <a:p>
            <a:pPr lvl="1">
              <a:defRPr/>
            </a:pPr>
            <a:r>
              <a:rPr lang="en-US" sz="2400" b="1" u="sng" dirty="0" smtClean="0"/>
              <a:t>Temperature decreases sharply</a:t>
            </a:r>
          </a:p>
          <a:p>
            <a:pPr lvl="1">
              <a:defRPr/>
            </a:pPr>
            <a:r>
              <a:rPr lang="en-US" sz="2400" b="1" u="sng" dirty="0" smtClean="0"/>
              <a:t>Winds shift from southerly ahead of the front to the northwesterly </a:t>
            </a:r>
            <a:r>
              <a:rPr lang="en-US" sz="2400" b="1" dirty="0" smtClean="0"/>
              <a:t>flowing it</a:t>
            </a:r>
          </a:p>
          <a:p>
            <a:pPr lvl="1">
              <a:defRPr/>
            </a:pPr>
            <a:r>
              <a:rPr lang="en-US" sz="2400" b="1" dirty="0" smtClean="0"/>
              <a:t>The </a:t>
            </a:r>
            <a:r>
              <a:rPr lang="en-US" sz="2400" b="1" u="sng" dirty="0" smtClean="0"/>
              <a:t>front is in a pressure trough</a:t>
            </a:r>
            <a:r>
              <a:rPr lang="en-US" sz="2400" b="1" dirty="0" smtClean="0"/>
              <a:t>, so </a:t>
            </a:r>
            <a:r>
              <a:rPr lang="en-US" sz="2400" b="1" u="sng" dirty="0" smtClean="0"/>
              <a:t>pressure falls as the front approaches and rises after it passes</a:t>
            </a:r>
          </a:p>
          <a:p>
            <a:pPr lvl="1">
              <a:defRPr/>
            </a:pPr>
            <a:r>
              <a:rPr lang="en-US" sz="2400" b="1" u="sng" dirty="0" smtClean="0"/>
              <a:t>Clear skies are replaced by cloudiness</a:t>
            </a:r>
            <a:r>
              <a:rPr lang="en-US" sz="2400" b="1" dirty="0" smtClean="0"/>
              <a:t> and </a:t>
            </a:r>
            <a:r>
              <a:rPr lang="en-US" sz="2400" b="1" u="sng" dirty="0" smtClean="0"/>
              <a:t>precipitation of the front</a:t>
            </a:r>
          </a:p>
          <a:p>
            <a:pPr lvl="1">
              <a:defRPr/>
            </a:pPr>
            <a:r>
              <a:rPr lang="en-US" sz="2400" b="1" u="sng" dirty="0" smtClean="0"/>
              <a:t>Similar changes but to a lesser magnitude occur when the warm front </a:t>
            </a:r>
            <a:r>
              <a:rPr lang="en-US" sz="2400" b="1" u="sng" dirty="0" smtClean="0"/>
              <a:t>passes</a:t>
            </a:r>
            <a:endParaRPr lang="en-US" sz="2400" b="1" u="sn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295400" y="381000"/>
            <a:ext cx="6934200" cy="762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800" dirty="0" smtClean="0"/>
              <a:t>Mid Latitude Cyclones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762000" y="990600"/>
            <a:ext cx="8001000" cy="52165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600" b="1" u="sng" dirty="0" smtClean="0"/>
              <a:t>Movements</a:t>
            </a:r>
          </a:p>
          <a:p>
            <a:pPr>
              <a:defRPr/>
            </a:pPr>
            <a:endParaRPr lang="en-US" sz="1400" b="1" u="sng" dirty="0" smtClean="0"/>
          </a:p>
          <a:p>
            <a:pPr lvl="1">
              <a:defRPr/>
            </a:pPr>
            <a:r>
              <a:rPr lang="en-US" sz="2400" b="1" u="sng" dirty="0" smtClean="0"/>
              <a:t>Generally moves  west to </a:t>
            </a:r>
            <a:r>
              <a:rPr lang="en-US" sz="2400" b="1" u="sng" dirty="0" smtClean="0"/>
              <a:t>east</a:t>
            </a:r>
            <a:r>
              <a:rPr lang="en-US" sz="2400" b="1" dirty="0"/>
              <a:t> </a:t>
            </a:r>
            <a:endParaRPr lang="en-US" sz="2400" b="1" dirty="0"/>
          </a:p>
          <a:p>
            <a:pPr lvl="2">
              <a:defRPr/>
            </a:pPr>
            <a:r>
              <a:rPr lang="en-US" b="1" dirty="0" smtClean="0"/>
              <a:t> </a:t>
            </a:r>
            <a:r>
              <a:rPr lang="en-US" sz="2400" b="1" u="sng" dirty="0" smtClean="0"/>
              <a:t>Taking about 3 to 4 days to cross the U. S.</a:t>
            </a:r>
          </a:p>
          <a:p>
            <a:pPr lvl="1">
              <a:defRPr/>
            </a:pPr>
            <a:r>
              <a:rPr lang="en-US" sz="2400" b="1" u="sng" dirty="0" smtClean="0"/>
              <a:t>System has a cyclonic wind circulation with converging counterclockwise from all sides</a:t>
            </a:r>
          </a:p>
          <a:p>
            <a:pPr lvl="1">
              <a:defRPr/>
            </a:pPr>
            <a:r>
              <a:rPr lang="en-US" sz="2400" b="1" u="sng" dirty="0" smtClean="0"/>
              <a:t>The C</a:t>
            </a:r>
            <a:r>
              <a:rPr lang="en-US" sz="2400" b="1" u="sng" dirty="0" smtClean="0"/>
              <a:t>old </a:t>
            </a:r>
            <a:r>
              <a:rPr lang="en-US" sz="2400" b="1" u="sng" dirty="0" smtClean="0"/>
              <a:t>front normally advances faster than the storms moves swinging it counterclockwise  around the pivot center increasingly moving and displacing the warm sector</a:t>
            </a:r>
          </a:p>
          <a:p>
            <a:pPr lvl="1">
              <a:defRPr/>
            </a:pPr>
            <a:r>
              <a:rPr lang="en-US" sz="2400" b="1" u="sng" dirty="0" smtClean="0"/>
              <a:t>The Warm </a:t>
            </a:r>
            <a:r>
              <a:rPr lang="en-US" sz="2400" b="1" u="sng" dirty="0" smtClean="0"/>
              <a:t>front usually advances more slowly than the storm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295400" y="381000"/>
            <a:ext cx="6934200" cy="762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800" dirty="0" smtClean="0"/>
              <a:t>Mid Latitude Cyclones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94044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152400"/>
            <a:ext cx="84582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400" dirty="0" smtClean="0"/>
              <a:t>Impact of Storms on the Landscape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066800" y="1600200"/>
            <a:ext cx="6858000" cy="453072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b="1" dirty="0" smtClean="0"/>
              <a:t>Storms influence our lives everyday</a:t>
            </a:r>
          </a:p>
          <a:p>
            <a:pPr>
              <a:defRPr/>
            </a:pPr>
            <a:r>
              <a:rPr lang="en-US" b="1" dirty="0" smtClean="0"/>
              <a:t>Storms impact the landscape</a:t>
            </a:r>
          </a:p>
          <a:p>
            <a:pPr lvl="1">
              <a:defRPr/>
            </a:pPr>
            <a:r>
              <a:rPr lang="en-US" sz="2400" b="1" dirty="0" smtClean="0"/>
              <a:t>Negative </a:t>
            </a:r>
            <a:r>
              <a:rPr lang="en-US" sz="2400" b="1" dirty="0" smtClean="0"/>
              <a:t>effects</a:t>
            </a:r>
            <a:endParaRPr lang="en-US" sz="2400" b="1" dirty="0" smtClean="0"/>
          </a:p>
          <a:p>
            <a:pPr lvl="2">
              <a:defRPr/>
            </a:pPr>
            <a:r>
              <a:rPr lang="en-US" sz="2400" dirty="0" smtClean="0"/>
              <a:t>Accelerate erosion, </a:t>
            </a:r>
          </a:p>
          <a:p>
            <a:pPr lvl="2">
              <a:defRPr/>
            </a:pPr>
            <a:r>
              <a:rPr lang="en-US" sz="2400" dirty="0" smtClean="0"/>
              <a:t>Flood valleys, </a:t>
            </a:r>
          </a:p>
          <a:p>
            <a:pPr lvl="2">
              <a:defRPr/>
            </a:pPr>
            <a:r>
              <a:rPr lang="en-US" sz="2400" dirty="0" smtClean="0"/>
              <a:t>Destroy buildings</a:t>
            </a:r>
          </a:p>
          <a:p>
            <a:pPr lvl="2">
              <a:defRPr/>
            </a:pPr>
            <a:r>
              <a:rPr lang="en-US" sz="2400" dirty="0" smtClean="0"/>
              <a:t>Decimate crops</a:t>
            </a:r>
          </a:p>
          <a:p>
            <a:pPr lvl="1">
              <a:defRPr/>
            </a:pPr>
            <a:r>
              <a:rPr lang="en-US" sz="2400" b="1" dirty="0" smtClean="0"/>
              <a:t>Positive </a:t>
            </a:r>
            <a:r>
              <a:rPr lang="en-US" sz="2400" b="1" dirty="0" smtClean="0"/>
              <a:t>effects</a:t>
            </a:r>
            <a:endParaRPr lang="en-US" sz="2400" b="1" dirty="0" smtClean="0"/>
          </a:p>
          <a:p>
            <a:pPr lvl="2">
              <a:defRPr/>
            </a:pPr>
            <a:r>
              <a:rPr lang="en-US" sz="2400" dirty="0" smtClean="0"/>
              <a:t>Promote diversity in vegetative cover</a:t>
            </a:r>
          </a:p>
          <a:p>
            <a:pPr lvl="2">
              <a:defRPr/>
            </a:pPr>
            <a:r>
              <a:rPr lang="en-US" sz="2400" dirty="0" smtClean="0"/>
              <a:t>Increase the size of lakes and ponds</a:t>
            </a:r>
          </a:p>
          <a:p>
            <a:pPr lvl="2">
              <a:defRPr/>
            </a:pPr>
            <a:r>
              <a:rPr lang="en-US" sz="2400" dirty="0" smtClean="0"/>
              <a:t>Stimulate plant growth with moisture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bc.co.uk/schools/gcsebitesize/geography/images/clim_03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200"/>
            <a:ext cx="7467600" cy="570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838200" y="1371600"/>
            <a:ext cx="7924800" cy="4648200"/>
          </a:xfrm>
        </p:spPr>
        <p:txBody>
          <a:bodyPr>
            <a:normAutofit/>
          </a:bodyPr>
          <a:lstStyle/>
          <a:p>
            <a:pPr lvl="1">
              <a:defRPr/>
            </a:pPr>
            <a:r>
              <a:rPr lang="en-US" sz="2600" b="1" u="sng" dirty="0" smtClean="0"/>
              <a:t>Cyclogenesis</a:t>
            </a:r>
          </a:p>
          <a:p>
            <a:pPr lvl="2">
              <a:defRPr/>
            </a:pPr>
            <a:r>
              <a:rPr lang="en-US" sz="2400" dirty="0" smtClean="0"/>
              <a:t>Develop in 3 to 6 days to maturity, and about the same length to dissipate</a:t>
            </a:r>
          </a:p>
          <a:p>
            <a:pPr lvl="2">
              <a:defRPr/>
            </a:pPr>
            <a:r>
              <a:rPr lang="en-US" sz="2400" dirty="0" smtClean="0"/>
              <a:t>Start as “</a:t>
            </a:r>
            <a:r>
              <a:rPr lang="en-US" sz="2400" b="1" u="sng" dirty="0" smtClean="0"/>
              <a:t>waves</a:t>
            </a:r>
            <a:r>
              <a:rPr lang="en-US" sz="2400" dirty="0" smtClean="0"/>
              <a:t>” or </a:t>
            </a:r>
            <a:r>
              <a:rPr lang="en-US" sz="2400" b="1" u="sng" dirty="0" smtClean="0"/>
              <a:t>wave cyclone </a:t>
            </a:r>
            <a:r>
              <a:rPr lang="en-US" sz="2400" dirty="0" smtClean="0"/>
              <a:t>along the polar </a:t>
            </a:r>
            <a:r>
              <a:rPr lang="en-US" sz="2400" dirty="0" smtClean="0"/>
              <a:t>front</a:t>
            </a:r>
            <a:endParaRPr lang="en-US" sz="2400" dirty="0" smtClean="0"/>
          </a:p>
          <a:p>
            <a:pPr lvl="2">
              <a:defRPr/>
            </a:pPr>
            <a:endParaRPr lang="en-US" sz="1400" dirty="0" smtClean="0"/>
          </a:p>
          <a:p>
            <a:pPr lvl="1">
              <a:defRPr/>
            </a:pPr>
            <a:r>
              <a:rPr lang="en-US" sz="2600" b="1" u="sng" dirty="0" smtClean="0"/>
              <a:t>Occurrence and Distribution</a:t>
            </a:r>
          </a:p>
          <a:p>
            <a:pPr lvl="2">
              <a:defRPr/>
            </a:pPr>
            <a:r>
              <a:rPr lang="en-US" sz="2400" dirty="0" smtClean="0"/>
              <a:t>At any given </a:t>
            </a:r>
            <a:r>
              <a:rPr lang="en-US" sz="2400" dirty="0" smtClean="0"/>
              <a:t>time there are </a:t>
            </a:r>
            <a:r>
              <a:rPr lang="en-US" sz="2400" dirty="0" smtClean="0"/>
              <a:t>from </a:t>
            </a:r>
            <a:r>
              <a:rPr lang="en-US" sz="2400" b="1" dirty="0" smtClean="0"/>
              <a:t>6 to 15 mid latitude cyclones</a:t>
            </a:r>
            <a:r>
              <a:rPr lang="en-US" sz="2400" dirty="0" smtClean="0"/>
              <a:t> exist in the Northern Hemisphere</a:t>
            </a:r>
          </a:p>
          <a:p>
            <a:pPr lvl="2">
              <a:defRPr/>
            </a:pPr>
            <a:r>
              <a:rPr lang="en-US" sz="2400" dirty="0" smtClean="0"/>
              <a:t>Occur at scattered but irregular intervals through the zone of the </a:t>
            </a:r>
            <a:r>
              <a:rPr lang="en-US" sz="2400" dirty="0" smtClean="0"/>
              <a:t>Westerlies</a:t>
            </a: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304800" y="76200"/>
            <a:ext cx="86868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400" dirty="0" smtClean="0"/>
              <a:t>Life of Mid Latitude Cyclones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http://www.geography.hunter.cuny.edu/~tbw/wc.notes/9.weather.patterns/midlat.life.cy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845" y="1288043"/>
            <a:ext cx="5173894" cy="4754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39" y="152400"/>
            <a:ext cx="93646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533400"/>
            <a:ext cx="8610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400" dirty="0" smtClean="0"/>
              <a:t>Life Cycle of the Mid Latitude Cyclones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447800" y="1524000"/>
            <a:ext cx="68580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Front develops</a:t>
            </a:r>
          </a:p>
          <a:p>
            <a:pPr>
              <a:defRPr/>
            </a:pPr>
            <a:endParaRPr lang="en-US" sz="1400" b="1" dirty="0" smtClean="0"/>
          </a:p>
          <a:p>
            <a:pPr>
              <a:defRPr/>
            </a:pPr>
            <a:r>
              <a:rPr lang="en-US" b="1" u="sng" dirty="0" smtClean="0"/>
              <a:t>Wave appears along the front</a:t>
            </a:r>
          </a:p>
          <a:p>
            <a:pPr>
              <a:defRPr/>
            </a:pPr>
            <a:endParaRPr lang="en-US" sz="1400" b="1" dirty="0" smtClean="0"/>
          </a:p>
          <a:p>
            <a:pPr>
              <a:defRPr/>
            </a:pPr>
            <a:r>
              <a:rPr lang="en-US" b="1" u="sng" dirty="0" smtClean="0"/>
              <a:t>Cyclonic circulation is well developed</a:t>
            </a:r>
          </a:p>
          <a:p>
            <a:pPr>
              <a:defRPr/>
            </a:pPr>
            <a:endParaRPr lang="en-US" sz="1400" dirty="0" smtClean="0"/>
          </a:p>
          <a:p>
            <a:pPr>
              <a:defRPr/>
            </a:pPr>
            <a:r>
              <a:rPr lang="en-US" b="1" u="sng" dirty="0" smtClean="0"/>
              <a:t>Occlusion begins</a:t>
            </a:r>
          </a:p>
          <a:p>
            <a:pPr>
              <a:defRPr/>
            </a:pPr>
            <a:endParaRPr lang="en-US" sz="1400" b="1" u="sng" dirty="0" smtClean="0"/>
          </a:p>
          <a:p>
            <a:pPr>
              <a:defRPr/>
            </a:pPr>
            <a:r>
              <a:rPr lang="en-US" b="1" u="sng" dirty="0" smtClean="0"/>
              <a:t>Occluded front is fully developed</a:t>
            </a:r>
          </a:p>
          <a:p>
            <a:pPr>
              <a:defRPr/>
            </a:pPr>
            <a:endParaRPr lang="en-US" sz="1400" u="sng" dirty="0" smtClean="0"/>
          </a:p>
          <a:p>
            <a:pPr>
              <a:defRPr/>
            </a:pPr>
            <a:r>
              <a:rPr lang="en-US" b="1" u="sng" dirty="0" smtClean="0"/>
              <a:t>Cyclone dissipates</a:t>
            </a:r>
          </a:p>
        </p:txBody>
      </p:sp>
      <p:sp>
        <p:nvSpPr>
          <p:cNvPr id="4" name="Rectangle 3"/>
          <p:cNvSpPr/>
          <p:nvPr/>
        </p:nvSpPr>
        <p:spPr>
          <a:xfrm>
            <a:off x="5562600" y="5715000"/>
            <a:ext cx="24096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Remember this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" y="-152400"/>
            <a:ext cx="89916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000" dirty="0" smtClean="0"/>
              <a:t>Life Cycles of the Mid Latitude Cyclones</a:t>
            </a:r>
            <a:endParaRPr lang="en-US" sz="4000" dirty="0"/>
          </a:p>
        </p:txBody>
      </p:sp>
      <p:pic>
        <p:nvPicPr>
          <p:cNvPr id="28675" name="Picture 2" descr="C:\Documents and Settings\HP_Administrator\Desktop\cindy\jpg\Fig7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68829"/>
            <a:ext cx="6858000" cy="5189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Box 3"/>
          <p:cNvSpPr txBox="1">
            <a:spLocks noChangeArrowheads="1"/>
          </p:cNvSpPr>
          <p:nvPr/>
        </p:nvSpPr>
        <p:spPr bwMode="auto">
          <a:xfrm>
            <a:off x="4953000" y="6248400"/>
            <a:ext cx="24096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u="sng" dirty="0">
                <a:solidFill>
                  <a:srgbClr val="FF0000"/>
                </a:solidFill>
              </a:rPr>
              <a:t>Remember this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yclones have warm and cold fron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80543"/>
            <a:ext cx="6324600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Box 3"/>
          <p:cNvSpPr txBox="1">
            <a:spLocks noChangeArrowheads="1"/>
          </p:cNvSpPr>
          <p:nvPr/>
        </p:nvSpPr>
        <p:spPr bwMode="auto">
          <a:xfrm>
            <a:off x="2136167" y="5223993"/>
            <a:ext cx="518122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u="sng" dirty="0" smtClean="0"/>
              <a:t>Another </a:t>
            </a:r>
            <a:r>
              <a:rPr lang="en-US" sz="2800" u="sng" dirty="0"/>
              <a:t>version of the life cycle</a:t>
            </a:r>
          </a:p>
          <a:p>
            <a:pPr algn="ctr" eaLnBrk="1" hangingPunct="1"/>
            <a:r>
              <a:rPr lang="en-US" sz="2800" u="sng" dirty="0"/>
              <a:t> of a </a:t>
            </a:r>
            <a:r>
              <a:rPr lang="en-US" sz="2800" u="sng" dirty="0" smtClean="0"/>
              <a:t>mid latitude </a:t>
            </a:r>
            <a:r>
              <a:rPr lang="en-US" sz="2800" u="sng" dirty="0"/>
              <a:t>cyclone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-76200"/>
            <a:ext cx="86106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3600" dirty="0" smtClean="0"/>
              <a:t>Mid Latitude </a:t>
            </a:r>
            <a:r>
              <a:rPr lang="en-US" sz="3600" dirty="0" smtClean="0"/>
              <a:t>Anticyclones  </a:t>
            </a:r>
            <a:r>
              <a:rPr lang="en-US" sz="3600" dirty="0" smtClean="0"/>
              <a:t>– High Pressures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81000" y="990600"/>
            <a:ext cx="8763000" cy="5181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b="1" u="sng" dirty="0" smtClean="0"/>
              <a:t>Characteristics</a:t>
            </a:r>
          </a:p>
          <a:p>
            <a:pPr lvl="1">
              <a:defRPr/>
            </a:pPr>
            <a:r>
              <a:rPr lang="en-US" sz="2400" b="1" u="sng" dirty="0" smtClean="0"/>
              <a:t>High </a:t>
            </a:r>
            <a:r>
              <a:rPr lang="en-US" sz="2400" b="1" u="sng" dirty="0" smtClean="0"/>
              <a:t>pressure – has air converging into it from above, subsiding, and diverging at the surface, clockwise rotation</a:t>
            </a:r>
            <a:r>
              <a:rPr lang="en-US" sz="2400" u="sng" dirty="0" smtClean="0"/>
              <a:t>.</a:t>
            </a:r>
          </a:p>
          <a:p>
            <a:pPr lvl="1">
              <a:defRPr/>
            </a:pPr>
            <a:r>
              <a:rPr lang="en-US" sz="2400" b="1" u="sng" dirty="0" smtClean="0"/>
              <a:t>No air-mass conflict or surface convergence is involved</a:t>
            </a:r>
          </a:p>
          <a:p>
            <a:pPr lvl="1">
              <a:defRPr/>
            </a:pPr>
            <a:r>
              <a:rPr lang="en-US" sz="2400" b="1" u="sng" dirty="0" smtClean="0"/>
              <a:t>No fronts involved</a:t>
            </a:r>
          </a:p>
          <a:p>
            <a:pPr lvl="1">
              <a:defRPr/>
            </a:pPr>
            <a:r>
              <a:rPr lang="en-US" sz="2400" b="1" u="sng" dirty="0" smtClean="0"/>
              <a:t>Weather clear and dry with little or no opportunity for cloud formation</a:t>
            </a:r>
          </a:p>
          <a:p>
            <a:pPr lvl="1">
              <a:defRPr/>
            </a:pPr>
            <a:r>
              <a:rPr lang="en-US" sz="2400" b="1" u="sng" dirty="0" smtClean="0"/>
              <a:t>Wind movement very limited near the center, increases progressively outward</a:t>
            </a:r>
          </a:p>
          <a:p>
            <a:pPr lvl="1">
              <a:defRPr/>
            </a:pPr>
            <a:r>
              <a:rPr lang="en-US" sz="2400" b="1" u="sng" dirty="0" smtClean="0"/>
              <a:t>Very low temperatures in the winter</a:t>
            </a:r>
          </a:p>
          <a:p>
            <a:pPr lvl="1">
              <a:defRPr/>
            </a:pPr>
            <a:r>
              <a:rPr lang="en-US" sz="2400" b="1" u="sng" dirty="0" smtClean="0"/>
              <a:t>Prone to stagnate and remain over the same region for several days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r282zn36sxxg.cloudfront.net/datastreams/f-d%3Abcbb9af616f227fade4934ac8d5c088bee58e2c216d725749389b345%2BIMAGE_THUMB_POSTCARD%2BIMAGE_THUMB_POSTCARD.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24340"/>
            <a:ext cx="7320642" cy="4758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14555"/>
            <a:ext cx="85344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3600" dirty="0" smtClean="0"/>
              <a:t>Minor Tropical Disturbances: Easterly Waves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457200" y="1295400"/>
            <a:ext cx="81534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Long but weak migratory low-pressure system</a:t>
            </a:r>
          </a:p>
          <a:p>
            <a:pPr>
              <a:defRPr/>
            </a:pPr>
            <a:r>
              <a:rPr lang="en-US" b="1" u="sng" dirty="0" smtClean="0"/>
              <a:t>Occurs between 5 to 30 degrees of latitude</a:t>
            </a:r>
          </a:p>
          <a:p>
            <a:pPr>
              <a:defRPr/>
            </a:pPr>
            <a:r>
              <a:rPr lang="en-US" b="1" u="sng" dirty="0" smtClean="0"/>
              <a:t>Tropical disturbances</a:t>
            </a:r>
          </a:p>
          <a:p>
            <a:pPr lvl="1">
              <a:defRPr/>
            </a:pPr>
            <a:r>
              <a:rPr lang="en-US" sz="2400" b="1" dirty="0" smtClean="0"/>
              <a:t>Hurricanes, typhoons, Baguio, or cyclones</a:t>
            </a:r>
          </a:p>
          <a:p>
            <a:pPr lvl="2">
              <a:defRPr/>
            </a:pPr>
            <a:r>
              <a:rPr lang="en-US" sz="2400" b="1" u="sng" dirty="0" smtClean="0"/>
              <a:t>Develop from incipient low-pressures perturbations in trade-wind flow, called tropical disturbances</a:t>
            </a:r>
            <a:r>
              <a:rPr lang="en-US" sz="2400" dirty="0" smtClean="0"/>
              <a:t>.</a:t>
            </a:r>
          </a:p>
          <a:p>
            <a:pPr lvl="3">
              <a:defRPr/>
            </a:pPr>
            <a:r>
              <a:rPr lang="en-US" sz="2400" b="1" u="sng" dirty="0" smtClean="0"/>
              <a:t>Tropical depression </a:t>
            </a:r>
            <a:r>
              <a:rPr lang="en-US" sz="2400" b="1" dirty="0" smtClean="0"/>
              <a:t>– wind speed of less than 38 mph but has closed wind circulation pattern</a:t>
            </a:r>
          </a:p>
          <a:p>
            <a:pPr lvl="3">
              <a:defRPr/>
            </a:pPr>
            <a:r>
              <a:rPr lang="en-US" sz="2400" b="1" u="sng" dirty="0" smtClean="0"/>
              <a:t>Tropical Storm</a:t>
            </a:r>
            <a:r>
              <a:rPr lang="en-US" sz="2400" b="1" dirty="0" smtClean="0"/>
              <a:t>– winds between 39 to 73 mph</a:t>
            </a:r>
          </a:p>
          <a:p>
            <a:pPr lvl="3">
              <a:defRPr/>
            </a:pPr>
            <a:r>
              <a:rPr lang="en-US" sz="2400" b="1" u="sng" dirty="0" smtClean="0"/>
              <a:t>Hurricanes</a:t>
            </a:r>
            <a:r>
              <a:rPr lang="en-US" sz="2400" b="1" dirty="0" smtClean="0"/>
              <a:t> – winds greater than 74 mph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newmediastudio.org/DataDiscovery/Hurr_ED_Center/Easterly_Waves/Easterly_Waves_fig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57200"/>
            <a:ext cx="5062953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4" descr="http://www.newmediastudio.org/DataDiscovery/Hurr_ED_Center/Easterly_Waves/Easterly_Waves_fig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657" y="3048000"/>
            <a:ext cx="5430143" cy="2991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228600" y="1143000"/>
            <a:ext cx="8763000" cy="50292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600" b="1" u="sng" dirty="0" smtClean="0"/>
              <a:t>Characteristics</a:t>
            </a:r>
          </a:p>
          <a:p>
            <a:pPr lvl="1">
              <a:defRPr/>
            </a:pPr>
            <a:r>
              <a:rPr lang="en-US" sz="2600" b="1" dirty="0" smtClean="0"/>
              <a:t>Must </a:t>
            </a:r>
            <a:r>
              <a:rPr lang="en-US" sz="2600" b="1" dirty="0" smtClean="0"/>
              <a:t>be large</a:t>
            </a:r>
          </a:p>
          <a:p>
            <a:pPr lvl="2">
              <a:defRPr/>
            </a:pPr>
            <a:r>
              <a:rPr lang="en-US" sz="2600" dirty="0" smtClean="0"/>
              <a:t>More than </a:t>
            </a:r>
            <a:r>
              <a:rPr lang="en-US" sz="2600" b="1" dirty="0" smtClean="0"/>
              <a:t>1000 miles across and several miles </a:t>
            </a:r>
            <a:r>
              <a:rPr lang="en-US" sz="2600" b="1" dirty="0" smtClean="0"/>
              <a:t>deep</a:t>
            </a:r>
          </a:p>
          <a:p>
            <a:pPr lvl="1">
              <a:defRPr/>
            </a:pPr>
            <a:r>
              <a:rPr lang="en-US" sz="2600" dirty="0" smtClean="0"/>
              <a:t>Must </a:t>
            </a:r>
            <a:r>
              <a:rPr lang="en-US" sz="2600" dirty="0" smtClean="0"/>
              <a:t>have </a:t>
            </a:r>
            <a:r>
              <a:rPr lang="en-US" sz="2600" b="1" dirty="0" smtClean="0"/>
              <a:t>uniform properties in the </a:t>
            </a:r>
            <a:r>
              <a:rPr lang="en-US" sz="2600" b="1" u="sng" dirty="0" smtClean="0"/>
              <a:t>horizontal </a:t>
            </a:r>
            <a:r>
              <a:rPr lang="en-US" sz="2600" b="1" u="sng" dirty="0" smtClean="0"/>
              <a:t>dimension</a:t>
            </a:r>
          </a:p>
          <a:p>
            <a:pPr lvl="1">
              <a:defRPr/>
            </a:pPr>
            <a:r>
              <a:rPr lang="en-US" sz="2600" dirty="0" smtClean="0"/>
              <a:t>Must </a:t>
            </a:r>
            <a:r>
              <a:rPr lang="en-US" sz="2600" dirty="0" smtClean="0"/>
              <a:t>be a </a:t>
            </a:r>
            <a:r>
              <a:rPr lang="en-US" sz="2600" b="1" dirty="0" smtClean="0"/>
              <a:t>recognizable entity and </a:t>
            </a:r>
            <a:r>
              <a:rPr lang="en-US" sz="2600" b="1" dirty="0" smtClean="0"/>
              <a:t>travels </a:t>
            </a:r>
            <a:r>
              <a:rPr lang="en-US" sz="2600" b="1" dirty="0" smtClean="0"/>
              <a:t>as </a:t>
            </a:r>
            <a:r>
              <a:rPr lang="en-US" sz="2600" b="1" dirty="0" smtClean="0"/>
              <a:t>one</a:t>
            </a:r>
          </a:p>
          <a:p>
            <a:pPr>
              <a:buClr>
                <a:srgbClr val="AD0101"/>
              </a:buClr>
              <a:defRPr/>
            </a:pPr>
            <a:r>
              <a:rPr lang="en-US" sz="2600" b="1" u="sng" dirty="0">
                <a:solidFill>
                  <a:srgbClr val="303030"/>
                </a:solidFill>
              </a:rPr>
              <a:t>Origin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600" dirty="0">
                <a:solidFill>
                  <a:srgbClr val="303030"/>
                </a:solidFill>
              </a:rPr>
              <a:t>Develops its characteristics by </a:t>
            </a:r>
            <a:r>
              <a:rPr lang="en-US" sz="2600" b="1" dirty="0">
                <a:solidFill>
                  <a:srgbClr val="303030"/>
                </a:solidFill>
              </a:rPr>
              <a:t>remaining over a uniform land or sea surface</a:t>
            </a:r>
            <a:r>
              <a:rPr lang="en-US" sz="2600" dirty="0">
                <a:solidFill>
                  <a:srgbClr val="303030"/>
                </a:solidFill>
              </a:rPr>
              <a:t> long enough to acquire </a:t>
            </a:r>
            <a:r>
              <a:rPr lang="en-US" sz="2600" b="1" u="sng" dirty="0">
                <a:solidFill>
                  <a:srgbClr val="303030"/>
                </a:solidFill>
              </a:rPr>
              <a:t>the temperature</a:t>
            </a:r>
            <a:r>
              <a:rPr lang="en-US" sz="2600" b="1" dirty="0">
                <a:solidFill>
                  <a:srgbClr val="303030"/>
                </a:solidFill>
              </a:rPr>
              <a:t>, </a:t>
            </a:r>
            <a:r>
              <a:rPr lang="en-US" sz="2600" b="1" u="sng" dirty="0">
                <a:solidFill>
                  <a:srgbClr val="303030"/>
                </a:solidFill>
              </a:rPr>
              <a:t>humidity, and stability characteristics</a:t>
            </a:r>
            <a:r>
              <a:rPr lang="en-US" sz="2600" b="1" dirty="0">
                <a:solidFill>
                  <a:srgbClr val="303030"/>
                </a:solidFill>
              </a:rPr>
              <a:t> of the surface</a:t>
            </a:r>
            <a:r>
              <a:rPr lang="en-US" sz="2600" dirty="0">
                <a:solidFill>
                  <a:srgbClr val="303030"/>
                </a:solidFill>
              </a:rPr>
              <a:t>.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600" dirty="0">
                <a:solidFill>
                  <a:srgbClr val="303030"/>
                </a:solidFill>
              </a:rPr>
              <a:t>The air is usually</a:t>
            </a:r>
            <a:r>
              <a:rPr lang="en-US" sz="2600" b="1" dirty="0">
                <a:solidFill>
                  <a:srgbClr val="303030"/>
                </a:solidFill>
              </a:rPr>
              <a:t> stable stagnate </a:t>
            </a:r>
            <a:r>
              <a:rPr lang="en-US" sz="2600" b="1" dirty="0" smtClean="0">
                <a:solidFill>
                  <a:srgbClr val="303030"/>
                </a:solidFill>
              </a:rPr>
              <a:t>air for a short time</a:t>
            </a:r>
            <a:endParaRPr lang="en-US" sz="2600" b="1" dirty="0">
              <a:solidFill>
                <a:srgbClr val="303030"/>
              </a:solidFill>
            </a:endParaRPr>
          </a:p>
          <a:p>
            <a:pPr lvl="1">
              <a:buClr>
                <a:srgbClr val="AD0101"/>
              </a:buClr>
              <a:defRPr/>
            </a:pPr>
            <a:r>
              <a:rPr lang="en-US" sz="2600" dirty="0">
                <a:solidFill>
                  <a:srgbClr val="303030"/>
                </a:solidFill>
              </a:rPr>
              <a:t>Form in </a:t>
            </a:r>
            <a:r>
              <a:rPr lang="en-US" sz="2600" b="1" dirty="0">
                <a:solidFill>
                  <a:srgbClr val="303030"/>
                </a:solidFill>
              </a:rPr>
              <a:t>anti-cyclonic conditions called source regions</a:t>
            </a:r>
          </a:p>
          <a:p>
            <a:pPr lvl="2">
              <a:buClr>
                <a:srgbClr val="AD0101"/>
              </a:buClr>
              <a:defRPr/>
            </a:pPr>
            <a:r>
              <a:rPr lang="en-US" sz="2600" b="1" dirty="0">
                <a:solidFill>
                  <a:srgbClr val="303030"/>
                </a:solidFill>
              </a:rPr>
              <a:t>Ideal regions are ocean surfaces and extensive flat land areas</a:t>
            </a:r>
            <a:r>
              <a:rPr lang="en-US" sz="2600" dirty="0">
                <a:solidFill>
                  <a:srgbClr val="303030"/>
                </a:solidFill>
              </a:rPr>
              <a:t> that have a uniform covering of snow, forest, or desert. </a:t>
            </a:r>
            <a:endParaRPr lang="en-US" sz="2600" i="1" dirty="0">
              <a:solidFill>
                <a:srgbClr val="30303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066800" y="381000"/>
            <a:ext cx="6934200" cy="9144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Air Masses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newmediastudio.org/DataDiscovery/Hurr_ED_Center/Easterly_Waves/Easterly_Waves_fig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29343"/>
            <a:ext cx="349408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4" descr="http://www.newmediastudio.org/DataDiscovery/Hurr_ED_Center/Easterly_Waves/Easterly_Waves_fig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914400"/>
            <a:ext cx="3505200" cy="227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6" descr="http://www.newmediastudio.org/DataDiscovery/Hurr_ED_Center/Easterly_Waves/Easterly_Waves_fig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73" y="3572894"/>
            <a:ext cx="3483315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8" descr="http://www.newmediastudio.org/DataDiscovery/Hurr_ED_Center/Easterly_Waves/Easterly_Waves_fig0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08498"/>
            <a:ext cx="3429000" cy="24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TextBox 5"/>
          <p:cNvSpPr txBox="1">
            <a:spLocks noChangeArrowheads="1"/>
          </p:cNvSpPr>
          <p:nvPr/>
        </p:nvSpPr>
        <p:spPr bwMode="auto">
          <a:xfrm>
            <a:off x="2361975" y="419780"/>
            <a:ext cx="35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1</a:t>
            </a:r>
          </a:p>
        </p:txBody>
      </p:sp>
      <p:sp>
        <p:nvSpPr>
          <p:cNvPr id="36871" name="TextBox 6"/>
          <p:cNvSpPr txBox="1">
            <a:spLocks noChangeArrowheads="1"/>
          </p:cNvSpPr>
          <p:nvPr/>
        </p:nvSpPr>
        <p:spPr bwMode="auto">
          <a:xfrm>
            <a:off x="6299200" y="527276"/>
            <a:ext cx="35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2</a:t>
            </a:r>
          </a:p>
        </p:txBody>
      </p:sp>
      <p:sp>
        <p:nvSpPr>
          <p:cNvPr id="36872" name="TextBox 7"/>
          <p:cNvSpPr txBox="1">
            <a:spLocks noChangeArrowheads="1"/>
          </p:cNvSpPr>
          <p:nvPr/>
        </p:nvSpPr>
        <p:spPr bwMode="auto">
          <a:xfrm>
            <a:off x="2396559" y="3146535"/>
            <a:ext cx="35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3</a:t>
            </a:r>
          </a:p>
        </p:txBody>
      </p:sp>
      <p:sp>
        <p:nvSpPr>
          <p:cNvPr id="36873" name="TextBox 8"/>
          <p:cNvSpPr txBox="1">
            <a:spLocks noChangeArrowheads="1"/>
          </p:cNvSpPr>
          <p:nvPr/>
        </p:nvSpPr>
        <p:spPr bwMode="auto">
          <a:xfrm>
            <a:off x="6449786" y="3200400"/>
            <a:ext cx="35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newmediastudio.org/DataDiscovery/Hurr_ED_Center/Easterly_Waves/Easterly_Waves_fig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838200"/>
            <a:ext cx="54864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4" descr="http://www.newmediastudio.org/DataDiscovery/Hurr_ED_Center/Easterly_Waves/Easterly_Waves_fig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799114"/>
            <a:ext cx="3200400" cy="213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6" descr="http://www.newmediastudio.org/DataDiscovery/Hurr_ED_Center/Easterly_Waves/Easterly_Waves_fig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10000"/>
            <a:ext cx="27622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381000"/>
            <a:ext cx="6934200" cy="94138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Hurricanes 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228600" y="1295400"/>
            <a:ext cx="8229600" cy="48006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sz="2600" b="1" u="sng" dirty="0" smtClean="0"/>
              <a:t>Characteristics</a:t>
            </a:r>
          </a:p>
          <a:p>
            <a:pPr>
              <a:defRPr/>
            </a:pPr>
            <a:endParaRPr lang="en-US" sz="1300" b="1" dirty="0" smtClean="0"/>
          </a:p>
          <a:p>
            <a:pPr lvl="1">
              <a:defRPr/>
            </a:pPr>
            <a:r>
              <a:rPr lang="en-US" sz="2600" b="1" u="sng" dirty="0" smtClean="0"/>
              <a:t>Prominent low-pressure centers that are essentially circular with steep pressure gradient outward</a:t>
            </a:r>
            <a:r>
              <a:rPr lang="en-US" sz="2400" b="1" dirty="0" smtClean="0"/>
              <a:t> </a:t>
            </a:r>
            <a:r>
              <a:rPr lang="en-US" sz="2400" dirty="0" smtClean="0"/>
              <a:t>from the center</a:t>
            </a:r>
          </a:p>
          <a:p>
            <a:pPr lvl="1">
              <a:defRPr/>
            </a:pPr>
            <a:endParaRPr lang="en-US" sz="1300" dirty="0" smtClean="0"/>
          </a:p>
          <a:p>
            <a:pPr lvl="1">
              <a:defRPr/>
            </a:pPr>
            <a:r>
              <a:rPr lang="en-US" sz="2400" b="1" u="sng" dirty="0" smtClean="0"/>
              <a:t>Converging cyclonic wind pattern “fuel”  that powers the storm</a:t>
            </a:r>
          </a:p>
          <a:p>
            <a:pPr lvl="1">
              <a:defRPr/>
            </a:pPr>
            <a:endParaRPr lang="en-US" sz="1300" b="1" dirty="0" smtClean="0"/>
          </a:p>
          <a:p>
            <a:pPr lvl="1">
              <a:defRPr/>
            </a:pPr>
            <a:r>
              <a:rPr lang="en-US" sz="2400" b="1" u="sng" dirty="0" smtClean="0"/>
              <a:t>Warm, water vapor-laden air spirals </a:t>
            </a:r>
            <a:r>
              <a:rPr lang="en-US" sz="2400" b="1" u="sng" dirty="0" smtClean="0"/>
              <a:t>hurricanes into </a:t>
            </a:r>
            <a:r>
              <a:rPr lang="en-US" sz="2400" b="1" u="sng" dirty="0" smtClean="0"/>
              <a:t>a storm</a:t>
            </a:r>
          </a:p>
          <a:p>
            <a:pPr lvl="1">
              <a:defRPr/>
            </a:pPr>
            <a:endParaRPr lang="en-US" sz="1300" b="1" dirty="0" smtClean="0"/>
          </a:p>
          <a:p>
            <a:pPr lvl="1">
              <a:defRPr/>
            </a:pPr>
            <a:r>
              <a:rPr lang="en-US" sz="2400" b="1" u="sng" dirty="0" smtClean="0"/>
              <a:t>Intense updrafts within towering cumulonimbus clouds</a:t>
            </a:r>
          </a:p>
          <a:p>
            <a:pPr lvl="1">
              <a:defRPr/>
            </a:pPr>
            <a:endParaRPr lang="en-US" sz="1300" b="1" dirty="0" smtClean="0"/>
          </a:p>
          <a:p>
            <a:pPr lvl="1">
              <a:defRPr/>
            </a:pPr>
            <a:r>
              <a:rPr lang="en-US" sz="2400" b="1" u="sng" dirty="0" smtClean="0"/>
              <a:t>Eye of the Hurricane, walls of rain bands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upload.wikimedia.org/wikipedia/commons/thumb/4/4f/Hurricane-en.svg/500px-Hurricane-e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99247"/>
            <a:ext cx="7467600" cy="527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152400"/>
            <a:ext cx="6934200" cy="9144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dirty="0" smtClean="0"/>
              <a:t>Hurricanes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81000" y="990600"/>
            <a:ext cx="8458200" cy="5181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b="1" u="sng" dirty="0" smtClean="0"/>
              <a:t>Origin</a:t>
            </a:r>
          </a:p>
          <a:p>
            <a:pPr lvl="1">
              <a:defRPr/>
            </a:pPr>
            <a:r>
              <a:rPr lang="en-US" sz="2000" b="1" dirty="0" smtClean="0"/>
              <a:t>Form only over warm oceans in the tropics at least a few degrees north or south of the equator</a:t>
            </a:r>
          </a:p>
          <a:p>
            <a:pPr lvl="1">
              <a:defRPr/>
            </a:pPr>
            <a:r>
              <a:rPr lang="en-US" sz="2000" b="1" dirty="0" smtClean="0"/>
              <a:t>Mechanism </a:t>
            </a:r>
            <a:r>
              <a:rPr lang="en-US" sz="2000" b="1" dirty="0" smtClean="0"/>
              <a:t>of </a:t>
            </a:r>
            <a:r>
              <a:rPr lang="en-US" sz="2000" b="1" dirty="0" smtClean="0"/>
              <a:t>formation not fully understood</a:t>
            </a:r>
          </a:p>
          <a:p>
            <a:pPr lvl="1">
              <a:defRPr/>
            </a:pPr>
            <a:r>
              <a:rPr lang="en-US" sz="2000" b="1" dirty="0" smtClean="0"/>
              <a:t>Always develop out of a preexisting disturbance in the tropical troposphere.</a:t>
            </a:r>
          </a:p>
          <a:p>
            <a:pPr lvl="1">
              <a:defRPr/>
            </a:pPr>
            <a:r>
              <a:rPr lang="en-US" sz="2000" b="1" dirty="0" smtClean="0"/>
              <a:t>Easterly waves provide low-level convergence and lifting that catalyze the develop </a:t>
            </a:r>
          </a:p>
          <a:p>
            <a:pPr lvl="1">
              <a:defRPr/>
            </a:pPr>
            <a:r>
              <a:rPr lang="en-US" sz="2000" b="1" u="sng" dirty="0" smtClean="0"/>
              <a:t>Less than 10%</a:t>
            </a:r>
            <a:r>
              <a:rPr lang="en-US" sz="2000" b="1" dirty="0" smtClean="0"/>
              <a:t> of all easterly waves grow into hurricane</a:t>
            </a:r>
          </a:p>
          <a:p>
            <a:pPr>
              <a:defRPr/>
            </a:pPr>
            <a:r>
              <a:rPr lang="en-US" sz="2000" b="1" u="sng" dirty="0" smtClean="0"/>
              <a:t>Movement</a:t>
            </a:r>
          </a:p>
          <a:p>
            <a:pPr lvl="1">
              <a:defRPr/>
            </a:pPr>
            <a:r>
              <a:rPr lang="en-US" sz="2000" b="1" dirty="0" smtClean="0"/>
              <a:t>Stay within the trade-winds moving east to west.</a:t>
            </a:r>
          </a:p>
          <a:p>
            <a:pPr>
              <a:defRPr/>
            </a:pPr>
            <a:r>
              <a:rPr lang="en-US" sz="2000" b="1" u="sng" dirty="0" smtClean="0"/>
              <a:t>Damage and Destruction</a:t>
            </a:r>
          </a:p>
          <a:p>
            <a:pPr lvl="1">
              <a:defRPr/>
            </a:pPr>
            <a:r>
              <a:rPr lang="en-US" sz="2000" b="1" dirty="0" smtClean="0"/>
              <a:t>Saffir-Simpson Hurricane Scale 1-5 in intensity</a:t>
            </a:r>
          </a:p>
          <a:p>
            <a:pPr lvl="1">
              <a:defRPr/>
            </a:pPr>
            <a:r>
              <a:rPr lang="en-US" sz="2000" b="1" dirty="0" smtClean="0"/>
              <a:t>Storm Surge -- Ocean bulge – wind driven water that pounds into a shoreline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619171"/>
              </p:ext>
            </p:extLst>
          </p:nvPr>
        </p:nvGraphicFramePr>
        <p:xfrm>
          <a:off x="0" y="6172200"/>
          <a:ext cx="2501900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Packager Shell Object" showAsIcon="1" r:id="rId3" imgW="2502000" imgH="686880" progId="Package">
                  <p:embed/>
                </p:oleObj>
              </mc:Choice>
              <mc:Fallback>
                <p:oleObj name="Packager Shell Object" showAsIcon="1" r:id="rId3" imgW="2502000" imgH="686880" progId="Packag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172200"/>
                        <a:ext cx="2501900" cy="687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04800"/>
            <a:ext cx="6934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Hurricanes</a:t>
            </a:r>
            <a:endParaRPr lang="en-US" sz="4800" dirty="0"/>
          </a:p>
        </p:txBody>
      </p:sp>
      <p:pic>
        <p:nvPicPr>
          <p:cNvPr id="38915" name="Picture 2" descr="C:\Documents and Settings\HP_Administrator\Desktop\cindy\jpg\Fig7-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7020560" cy="438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76200"/>
            <a:ext cx="6934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dirty="0" smtClean="0"/>
              <a:t>Localized Severe Weather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295400"/>
            <a:ext cx="6934200" cy="48768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b="1" dirty="0" smtClean="0"/>
              <a:t>Thunderstorms</a:t>
            </a:r>
          </a:p>
          <a:p>
            <a:pPr lvl="1">
              <a:defRPr/>
            </a:pPr>
            <a:r>
              <a:rPr lang="en-US" sz="2400" b="1" u="sng" dirty="0" smtClean="0"/>
              <a:t>Defined as a violent convective storm </a:t>
            </a:r>
            <a:r>
              <a:rPr lang="en-US" sz="2400" b="1" dirty="0" smtClean="0"/>
              <a:t>accompanied by thunder and lightning</a:t>
            </a:r>
          </a:p>
          <a:p>
            <a:pPr lvl="1">
              <a:defRPr/>
            </a:pPr>
            <a:r>
              <a:rPr lang="en-US" sz="2400" b="1" u="sng" dirty="0" smtClean="0"/>
              <a:t>Found frequently found in conjunction with other kinds of storms</a:t>
            </a:r>
          </a:p>
          <a:p>
            <a:pPr lvl="1">
              <a:defRPr/>
            </a:pPr>
            <a:r>
              <a:rPr lang="en-US" sz="2400" b="1" u="sng" dirty="0" smtClean="0"/>
              <a:t>Triggered by unstable uplift</a:t>
            </a:r>
          </a:p>
          <a:p>
            <a:pPr lvl="1">
              <a:defRPr/>
            </a:pPr>
            <a:r>
              <a:rPr lang="en-US" sz="2400" b="1" u="sng" dirty="0" smtClean="0"/>
              <a:t>Formation called the cumulus stage</a:t>
            </a:r>
          </a:p>
          <a:p>
            <a:pPr lvl="1">
              <a:defRPr/>
            </a:pPr>
            <a:r>
              <a:rPr lang="en-US" sz="2400" b="1" u="sng" dirty="0" smtClean="0"/>
              <a:t>Mature stage – in which updrafts and downdrafts coexist as the cloud continues to enlarge </a:t>
            </a:r>
            <a:r>
              <a:rPr lang="en-US" sz="2400" dirty="0" smtClean="0"/>
              <a:t>– heavy rain accompanied with hail, blustery winds, lighting, and the growth of the anvil top</a:t>
            </a:r>
          </a:p>
          <a:p>
            <a:pPr lvl="1">
              <a:defRPr/>
            </a:pPr>
            <a:r>
              <a:rPr lang="en-US" sz="2400" b="1" u="sng" dirty="0" smtClean="0"/>
              <a:t>Dissipating stage --  with light rain ending the turbulence.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takiklimat.blox.pl/resource/Tornadic_superce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79549"/>
            <a:ext cx="7543800" cy="523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152400"/>
            <a:ext cx="6934200" cy="9144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dirty="0" smtClean="0"/>
              <a:t>Tornadoes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533400" y="990600"/>
            <a:ext cx="8153400" cy="51403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600" b="1" u="sng" dirty="0" smtClean="0"/>
              <a:t>Characteristics</a:t>
            </a:r>
          </a:p>
          <a:p>
            <a:pPr>
              <a:defRPr/>
            </a:pPr>
            <a:endParaRPr lang="en-US" sz="1400" b="1" dirty="0" smtClean="0"/>
          </a:p>
          <a:p>
            <a:pPr lvl="1">
              <a:defRPr/>
            </a:pPr>
            <a:r>
              <a:rPr lang="en-US" sz="2400" b="1" dirty="0" smtClean="0"/>
              <a:t>Very </a:t>
            </a:r>
            <a:r>
              <a:rPr lang="en-US" sz="2400" b="1" dirty="0" smtClean="0"/>
              <a:t>small and </a:t>
            </a:r>
            <a:r>
              <a:rPr lang="en-US" sz="2400" b="1" dirty="0" smtClean="0"/>
              <a:t>localized</a:t>
            </a:r>
          </a:p>
          <a:p>
            <a:pPr lvl="1">
              <a:defRPr/>
            </a:pPr>
            <a:endParaRPr lang="en-US" sz="1400" b="1" dirty="0" smtClean="0"/>
          </a:p>
          <a:p>
            <a:pPr lvl="1">
              <a:defRPr/>
            </a:pPr>
            <a:r>
              <a:rPr lang="en-US" sz="2400" b="1" u="sng" dirty="0" smtClean="0"/>
              <a:t>Most destructive of all atmospheric </a:t>
            </a:r>
            <a:r>
              <a:rPr lang="en-US" sz="2400" b="1" u="sng" dirty="0" smtClean="0"/>
              <a:t>disturbances</a:t>
            </a:r>
          </a:p>
          <a:p>
            <a:pPr lvl="1">
              <a:defRPr/>
            </a:pPr>
            <a:endParaRPr lang="en-US" sz="1400" b="1" u="sng" dirty="0" smtClean="0"/>
          </a:p>
          <a:p>
            <a:pPr lvl="1">
              <a:defRPr/>
            </a:pPr>
            <a:r>
              <a:rPr lang="en-US" sz="2400" b="1" u="sng" dirty="0" smtClean="0"/>
              <a:t>Most intense vortex in nature , deep low pressure cell surrounded by a violently whirling cylinder of </a:t>
            </a:r>
            <a:r>
              <a:rPr lang="en-US" sz="2400" b="1" u="sng" dirty="0" smtClean="0"/>
              <a:t>wind</a:t>
            </a:r>
          </a:p>
          <a:p>
            <a:pPr lvl="1">
              <a:defRPr/>
            </a:pPr>
            <a:endParaRPr lang="en-US" sz="1400" b="1" u="sng" dirty="0" smtClean="0"/>
          </a:p>
          <a:p>
            <a:pPr lvl="1">
              <a:defRPr/>
            </a:pPr>
            <a:r>
              <a:rPr lang="en-US" sz="2400" b="1" u="sng" dirty="0" smtClean="0"/>
              <a:t>Less than a quarter of a mile in diameter but most extreme pressure gradients known </a:t>
            </a:r>
            <a:r>
              <a:rPr lang="en-US" sz="2400" dirty="0" smtClean="0"/>
              <a:t>(100-millibar difference from the center to the </a:t>
            </a:r>
            <a:r>
              <a:rPr lang="en-US" sz="2400" dirty="0" smtClean="0"/>
              <a:t>edge</a:t>
            </a:r>
          </a:p>
          <a:p>
            <a:pPr lvl="1">
              <a:defRPr/>
            </a:pPr>
            <a:endParaRPr lang="en-US" sz="1400" dirty="0" smtClean="0"/>
          </a:p>
          <a:p>
            <a:pPr lvl="1">
              <a:defRPr/>
            </a:pPr>
            <a:r>
              <a:rPr lang="en-US" sz="2400" b="1" u="sng" dirty="0" smtClean="0"/>
              <a:t>Upswept water vapor condenses into a funnel </a:t>
            </a:r>
            <a:r>
              <a:rPr lang="en-US" sz="2400" b="1" u="sng" dirty="0" smtClean="0"/>
              <a:t>cloud</a:t>
            </a:r>
            <a:endParaRPr lang="en-US" sz="2400" b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152400"/>
            <a:ext cx="6934200" cy="9144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dirty="0" smtClean="0"/>
              <a:t>Tornadoes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228600" y="990600"/>
            <a:ext cx="8382000" cy="5140325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2600" b="1" u="sng" dirty="0" smtClean="0"/>
              <a:t>Characteristics</a:t>
            </a:r>
          </a:p>
          <a:p>
            <a:pPr>
              <a:defRPr/>
            </a:pPr>
            <a:endParaRPr lang="en-US" sz="1400" b="1" u="sng" dirty="0"/>
          </a:p>
          <a:p>
            <a:pPr lvl="1">
              <a:defRPr/>
            </a:pPr>
            <a:r>
              <a:rPr lang="en-US" sz="2600" b="1" u="sng" dirty="0" smtClean="0"/>
              <a:t>Advances </a:t>
            </a:r>
            <a:r>
              <a:rPr lang="en-US" sz="2600" b="1" u="sng" dirty="0" smtClean="0"/>
              <a:t>along an irregular track that generally extends from southwest to northeast in the </a:t>
            </a:r>
            <a:r>
              <a:rPr lang="en-US" sz="2600" b="1" u="sng" dirty="0" smtClean="0"/>
              <a:t>US</a:t>
            </a:r>
          </a:p>
          <a:p>
            <a:pPr lvl="1">
              <a:defRPr/>
            </a:pPr>
            <a:endParaRPr lang="en-US" sz="1400" b="1" u="sng" dirty="0" smtClean="0"/>
          </a:p>
          <a:p>
            <a:pPr lvl="1">
              <a:defRPr/>
            </a:pPr>
            <a:r>
              <a:rPr lang="en-US" sz="2600" b="1" u="sng" dirty="0" smtClean="0"/>
              <a:t>Fujita tornado intensity scale  for </a:t>
            </a:r>
            <a:r>
              <a:rPr lang="en-US" sz="2600" b="1" u="sng" dirty="0" smtClean="0"/>
              <a:t>intensity</a:t>
            </a:r>
          </a:p>
          <a:p>
            <a:pPr lvl="1">
              <a:defRPr/>
            </a:pPr>
            <a:endParaRPr lang="en-US" sz="1400" b="1" u="sng" dirty="0" smtClean="0"/>
          </a:p>
          <a:p>
            <a:pPr lvl="1">
              <a:defRPr/>
            </a:pPr>
            <a:r>
              <a:rPr lang="en-US" sz="2600" b="1" u="sng" dirty="0" smtClean="0"/>
              <a:t>Formation – develop in the warm moist unstable air associated with a mid latitude cyclone, along the squall </a:t>
            </a:r>
            <a:r>
              <a:rPr lang="en-US" sz="2600" b="1" u="sng" dirty="0" smtClean="0"/>
              <a:t>line</a:t>
            </a:r>
          </a:p>
          <a:p>
            <a:pPr lvl="1">
              <a:defRPr/>
            </a:pPr>
            <a:endParaRPr lang="en-US" sz="1400" b="1" u="sng" dirty="0" smtClean="0"/>
          </a:p>
          <a:p>
            <a:pPr lvl="1">
              <a:defRPr/>
            </a:pPr>
            <a:r>
              <a:rPr lang="en-US" sz="2600" b="1" u="sng" dirty="0" smtClean="0"/>
              <a:t>Develops out of </a:t>
            </a:r>
            <a:r>
              <a:rPr lang="en-US" sz="2600" b="1" u="sng" dirty="0" err="1" smtClean="0"/>
              <a:t>mesocyclone</a:t>
            </a:r>
            <a:r>
              <a:rPr lang="en-US" sz="2600" b="1" u="sng" dirty="0" smtClean="0"/>
              <a:t>, but only about half of all </a:t>
            </a:r>
            <a:r>
              <a:rPr lang="en-US" sz="2600" b="1" u="sng" dirty="0" err="1" smtClean="0"/>
              <a:t>mesocyclones</a:t>
            </a:r>
            <a:r>
              <a:rPr lang="en-US" sz="2600" b="1" u="sng" dirty="0" smtClean="0"/>
              <a:t> formed result in a tornado</a:t>
            </a:r>
          </a:p>
          <a:p>
            <a:pPr lvl="1">
              <a:defRPr/>
            </a:pPr>
            <a:endParaRPr lang="en-US" sz="1400" b="1" u="sng" dirty="0" smtClean="0"/>
          </a:p>
          <a:p>
            <a:pPr lvl="1">
              <a:defRPr/>
            </a:pPr>
            <a:r>
              <a:rPr lang="en-US" sz="2600" b="1" u="sng" dirty="0" smtClean="0"/>
              <a:t>More than 90 % of tornadoes happen in the US in Tornado Alley</a:t>
            </a:r>
          </a:p>
        </p:txBody>
      </p:sp>
    </p:spTree>
    <p:extLst>
      <p:ext uri="{BB962C8B-B14F-4D97-AF65-F5344CB8AC3E}">
        <p14:creationId xmlns:p14="http://schemas.microsoft.com/office/powerpoint/2010/main" val="177608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14400" y="100484"/>
            <a:ext cx="6934200" cy="966316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dirty="0" smtClean="0"/>
              <a:t>Air Masses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228600" y="990600"/>
            <a:ext cx="8763000" cy="52578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400" b="1" dirty="0" smtClean="0"/>
              <a:t>Classification of Air Masses</a:t>
            </a:r>
          </a:p>
          <a:p>
            <a:pPr lvl="1">
              <a:defRPr/>
            </a:pPr>
            <a:r>
              <a:rPr lang="en-US" b="1" u="sng" dirty="0" smtClean="0"/>
              <a:t>Arctic/Antarctic  </a:t>
            </a:r>
            <a:r>
              <a:rPr lang="en-US" b="1" i="1" u="sng" dirty="0" smtClean="0"/>
              <a:t>A</a:t>
            </a:r>
            <a:r>
              <a:rPr lang="en-US" i="1" dirty="0" smtClean="0"/>
              <a:t>  </a:t>
            </a:r>
            <a:r>
              <a:rPr lang="en-US" dirty="0" smtClean="0"/>
              <a:t>Antarctica</a:t>
            </a:r>
            <a:r>
              <a:rPr lang="en-US" dirty="0" smtClean="0"/>
              <a:t>, arctic Ocean and fringes, and Greenland</a:t>
            </a:r>
          </a:p>
          <a:p>
            <a:pPr lvl="2">
              <a:defRPr/>
            </a:pPr>
            <a:r>
              <a:rPr lang="en-US" sz="2000" b="1" dirty="0" smtClean="0"/>
              <a:t>  Very Cold, Very Dry, Very Stable</a:t>
            </a:r>
          </a:p>
          <a:p>
            <a:pPr lvl="1">
              <a:defRPr/>
            </a:pPr>
            <a:r>
              <a:rPr lang="en-US" b="1" u="sng" dirty="0" smtClean="0"/>
              <a:t>Continental Polar  </a:t>
            </a:r>
            <a:r>
              <a:rPr lang="en-US" b="1" i="1" u="sng" dirty="0" err="1" smtClean="0"/>
              <a:t>cP</a:t>
            </a:r>
            <a:r>
              <a:rPr lang="en-US" dirty="0" smtClean="0"/>
              <a:t>  High-latitude plains of Eurasia and North America</a:t>
            </a:r>
          </a:p>
          <a:p>
            <a:pPr lvl="2">
              <a:defRPr/>
            </a:pPr>
            <a:r>
              <a:rPr lang="en-US" sz="2000" dirty="0" smtClean="0"/>
              <a:t> </a:t>
            </a:r>
            <a:r>
              <a:rPr lang="en-US" sz="2000" b="1" dirty="0" smtClean="0"/>
              <a:t>Cold, dry, very stable</a:t>
            </a:r>
          </a:p>
          <a:p>
            <a:pPr lvl="1">
              <a:defRPr/>
            </a:pPr>
            <a:r>
              <a:rPr lang="en-US" b="1" u="sng" dirty="0" smtClean="0"/>
              <a:t>Maritime Polar   </a:t>
            </a:r>
            <a:r>
              <a:rPr lang="en-US" b="1" i="1" u="sng" dirty="0" err="1" smtClean="0"/>
              <a:t>mP</a:t>
            </a:r>
            <a:r>
              <a:rPr lang="en-US" dirty="0" smtClean="0"/>
              <a:t>  Oceans in vicinity of 50 – 60 latitude</a:t>
            </a:r>
          </a:p>
          <a:p>
            <a:pPr lvl="2">
              <a:defRPr/>
            </a:pPr>
            <a:r>
              <a:rPr lang="en-US" sz="2000" b="1" dirty="0" smtClean="0"/>
              <a:t>Cold, moist, relatively unstable</a:t>
            </a:r>
          </a:p>
          <a:p>
            <a:pPr lvl="1">
              <a:defRPr/>
            </a:pPr>
            <a:r>
              <a:rPr lang="en-US" sz="2000" b="1" dirty="0" smtClean="0"/>
              <a:t> </a:t>
            </a:r>
            <a:r>
              <a:rPr lang="en-US" b="1" u="sng" dirty="0" smtClean="0"/>
              <a:t>Continental tropical  </a:t>
            </a:r>
            <a:r>
              <a:rPr lang="en-US" b="1" i="1" u="sng" dirty="0" err="1" smtClean="0"/>
              <a:t>cT</a:t>
            </a:r>
            <a:r>
              <a:rPr lang="en-US" dirty="0" smtClean="0"/>
              <a:t>  Low-latitude deserts</a:t>
            </a:r>
          </a:p>
          <a:p>
            <a:pPr lvl="2">
              <a:defRPr/>
            </a:pPr>
            <a:r>
              <a:rPr lang="en-US" sz="2000" b="1" dirty="0" smtClean="0"/>
              <a:t>Hot, very dry, unstable</a:t>
            </a:r>
          </a:p>
          <a:p>
            <a:pPr lvl="1">
              <a:defRPr/>
            </a:pPr>
            <a:r>
              <a:rPr lang="en-US" b="1" u="sng" dirty="0" smtClean="0"/>
              <a:t>Maritime tropical  </a:t>
            </a:r>
            <a:r>
              <a:rPr lang="en-US" b="1" i="1" u="sng" dirty="0" err="1" smtClean="0"/>
              <a:t>mT</a:t>
            </a:r>
            <a:r>
              <a:rPr lang="en-US" dirty="0" smtClean="0"/>
              <a:t>  Tropical and subtropical oceans</a:t>
            </a:r>
          </a:p>
          <a:p>
            <a:pPr lvl="2">
              <a:defRPr/>
            </a:pPr>
            <a:r>
              <a:rPr lang="en-US" sz="2000" dirty="0" smtClean="0"/>
              <a:t> </a:t>
            </a:r>
            <a:r>
              <a:rPr lang="en-US" sz="2000" b="1" dirty="0" smtClean="0"/>
              <a:t>Warm, moist, or variable stability</a:t>
            </a:r>
          </a:p>
          <a:p>
            <a:pPr lvl="1">
              <a:defRPr/>
            </a:pPr>
            <a:r>
              <a:rPr lang="en-US" b="1" u="sng" dirty="0" smtClean="0"/>
              <a:t>Equatorial   </a:t>
            </a:r>
            <a:r>
              <a:rPr lang="en-US" b="1" i="1" u="sng" dirty="0" smtClean="0"/>
              <a:t>E</a:t>
            </a:r>
            <a:r>
              <a:rPr lang="en-US" dirty="0" smtClean="0"/>
              <a:t>  Oceans near the equator</a:t>
            </a:r>
          </a:p>
          <a:p>
            <a:pPr lvl="2">
              <a:defRPr/>
            </a:pPr>
            <a:r>
              <a:rPr lang="en-US" sz="2000" b="1" dirty="0" smtClean="0"/>
              <a:t>Warm, very moist, unstable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7426203"/>
              </p:ext>
            </p:extLst>
          </p:nvPr>
        </p:nvGraphicFramePr>
        <p:xfrm>
          <a:off x="0" y="6172200"/>
          <a:ext cx="1981200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Packager Shell Object" showAsIcon="1" r:id="rId3" imgW="1981080" imgH="686880" progId="Package">
                  <p:embed/>
                </p:oleObj>
              </mc:Choice>
              <mc:Fallback>
                <p:oleObj name="Packager Shell Object" showAsIcon="1" r:id="rId3" imgW="1981080" imgH="686880" progId="Packag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172200"/>
                        <a:ext cx="1981200" cy="687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90" name="Picture 42" descr="http://mrjamsa.com/wp-content/uploads/2012/03/tornadodiagra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569890"/>
            <a:ext cx="6201826" cy="523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weathertrends360.com/Blog/Uploads/2011/03/Tornado-Alle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4891606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strangesounds.org/wp-content/uploads/2014/04/tornado-risk-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115" y="2743200"/>
            <a:ext cx="4648200" cy="333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87832"/>
            <a:ext cx="6934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Tornadoes</a:t>
            </a:r>
            <a:endParaRPr lang="en-US" sz="4800" dirty="0"/>
          </a:p>
        </p:txBody>
      </p:sp>
      <p:pic>
        <p:nvPicPr>
          <p:cNvPr id="44035" name="Picture 2" descr="C:\Documents and Settings\HP_Administrator\Desktop\cindy\jpg\Fig7-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43392"/>
            <a:ext cx="5105400" cy="4785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earth.usc.edu/~stott/Catalina/images/weatherimages.jpg/airmass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38848"/>
            <a:ext cx="6966857" cy="559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edia-3.web.britannica.com/eb-media/69/110469-004-A61264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276349"/>
            <a:ext cx="8782050" cy="466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6288" y="457200"/>
            <a:ext cx="6968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Worlds Air Mass Source Regions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304800"/>
            <a:ext cx="6934200" cy="9906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Fronts 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71917" y="1295400"/>
            <a:ext cx="3803650" cy="441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b="1" u="sng" dirty="0" smtClean="0"/>
              <a:t>Boundary between a two unlike air </a:t>
            </a:r>
            <a:r>
              <a:rPr lang="en-US" sz="2400" b="1" u="sng" dirty="0" smtClean="0"/>
              <a:t>masses</a:t>
            </a:r>
          </a:p>
          <a:p>
            <a:pPr>
              <a:defRPr/>
            </a:pPr>
            <a:endParaRPr lang="en-US" sz="1400" b="1" u="sng" dirty="0" smtClean="0"/>
          </a:p>
          <a:p>
            <a:pPr>
              <a:defRPr/>
            </a:pPr>
            <a:r>
              <a:rPr lang="en-US" sz="2400" b="1" u="sng" dirty="0" smtClean="0"/>
              <a:t>Not two dimensional boundary at the surface, but a three dimensional  zone of </a:t>
            </a:r>
            <a:r>
              <a:rPr lang="en-US" sz="2400" b="1" u="sng" dirty="0" smtClean="0"/>
              <a:t>discontinuity</a:t>
            </a:r>
          </a:p>
          <a:p>
            <a:pPr>
              <a:defRPr/>
            </a:pPr>
            <a:endParaRPr lang="en-US" sz="1400" b="1" u="sng" dirty="0" smtClean="0"/>
          </a:p>
          <a:p>
            <a:pPr>
              <a:defRPr/>
            </a:pPr>
            <a:r>
              <a:rPr lang="en-US" b="1" dirty="0" smtClean="0"/>
              <a:t>Types of Fronts</a:t>
            </a:r>
            <a:endParaRPr lang="en-US" b="1" dirty="0" smtClean="0"/>
          </a:p>
          <a:p>
            <a:pPr lvl="1">
              <a:defRPr/>
            </a:pPr>
            <a:r>
              <a:rPr lang="en-US" sz="2400" b="1" dirty="0" smtClean="0"/>
              <a:t>Warm</a:t>
            </a:r>
            <a:r>
              <a:rPr lang="en-US" sz="2400" b="1" dirty="0" smtClean="0"/>
              <a:t>, Cold, Stationary, Occluded </a:t>
            </a:r>
          </a:p>
        </p:txBody>
      </p:sp>
      <p:pic>
        <p:nvPicPr>
          <p:cNvPr id="11268" name="Picture 3" descr="C:\Documents and Settings\HP_Administrator\Desktop\cindy\jpg\Fig7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371600"/>
            <a:ext cx="4883728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381000" y="1295400"/>
            <a:ext cx="8382000" cy="4911725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Forms by </a:t>
            </a:r>
            <a:r>
              <a:rPr lang="en-US" sz="2800" b="1" u="sng" dirty="0" smtClean="0"/>
              <a:t>advancing warm air </a:t>
            </a:r>
            <a:endParaRPr lang="en-US" sz="2800" b="1" u="sng" dirty="0" smtClean="0"/>
          </a:p>
          <a:p>
            <a:pPr>
              <a:defRPr/>
            </a:pPr>
            <a:endParaRPr lang="en-US" sz="1200" b="1" dirty="0" smtClean="0"/>
          </a:p>
          <a:p>
            <a:pPr>
              <a:defRPr/>
            </a:pPr>
            <a:r>
              <a:rPr lang="en-US" sz="2800" b="1" u="sng" dirty="0" smtClean="0"/>
              <a:t>Slope is gentle, ascends over treating cool </a:t>
            </a:r>
            <a:r>
              <a:rPr lang="en-US" sz="2800" b="1" u="sng" dirty="0" smtClean="0"/>
              <a:t>air, </a:t>
            </a:r>
            <a:r>
              <a:rPr lang="en-US" sz="2800" b="1" u="sng" dirty="0" smtClean="0"/>
              <a:t>decreasing adiabatically as the air rises</a:t>
            </a:r>
          </a:p>
          <a:p>
            <a:pPr>
              <a:defRPr/>
            </a:pPr>
            <a:endParaRPr lang="en-US" sz="1400" dirty="0" smtClean="0"/>
          </a:p>
          <a:p>
            <a:pPr>
              <a:defRPr/>
            </a:pPr>
            <a:r>
              <a:rPr lang="en-US" sz="2800" dirty="0" smtClean="0"/>
              <a:t>Clouds </a:t>
            </a:r>
            <a:r>
              <a:rPr lang="en-US" sz="2800" b="1" u="sng" dirty="0" smtClean="0"/>
              <a:t>form slowly and not much </a:t>
            </a:r>
            <a:r>
              <a:rPr lang="en-US" sz="2800" b="1" u="sng" dirty="0" smtClean="0"/>
              <a:t>turbulence </a:t>
            </a:r>
            <a:r>
              <a:rPr lang="en-US" sz="2800" dirty="0" smtClean="0"/>
              <a:t>(</a:t>
            </a:r>
            <a:r>
              <a:rPr lang="en-US" sz="2800" b="1" u="sng" dirty="0" smtClean="0"/>
              <a:t>h</a:t>
            </a:r>
            <a:r>
              <a:rPr lang="en-US" sz="2800" b="1" u="sng" dirty="0" smtClean="0"/>
              <a:t>igh </a:t>
            </a:r>
            <a:r>
              <a:rPr lang="en-US" sz="2800" b="1" u="sng" dirty="0" smtClean="0"/>
              <a:t>cirrus </a:t>
            </a:r>
            <a:r>
              <a:rPr lang="en-US" sz="2800" b="1" u="sng" dirty="0" smtClean="0"/>
              <a:t>clouds)</a:t>
            </a:r>
            <a:r>
              <a:rPr lang="en-US" sz="2800" dirty="0" smtClean="0"/>
              <a:t>, </a:t>
            </a:r>
            <a:r>
              <a:rPr lang="en-US" sz="2800" dirty="0" smtClean="0"/>
              <a:t>moving towards </a:t>
            </a:r>
            <a:r>
              <a:rPr lang="en-US" sz="2800" dirty="0" smtClean="0"/>
              <a:t>an </a:t>
            </a:r>
            <a:r>
              <a:rPr lang="en-US" sz="2800" b="1" u="sng" dirty="0" smtClean="0"/>
              <a:t>altocumulus or altostratus</a:t>
            </a:r>
          </a:p>
          <a:p>
            <a:pPr>
              <a:defRPr/>
            </a:pPr>
            <a:endParaRPr lang="en-US" sz="1400" b="1" dirty="0" smtClean="0"/>
          </a:p>
          <a:p>
            <a:pPr>
              <a:defRPr/>
            </a:pPr>
            <a:r>
              <a:rPr lang="en-US" sz="2800" b="1" u="sng" dirty="0" smtClean="0"/>
              <a:t>Broad </a:t>
            </a:r>
            <a:r>
              <a:rPr lang="en-US" sz="2800" b="1" u="sng" dirty="0" smtClean="0"/>
              <a:t>precipitation, protracted and </a:t>
            </a:r>
            <a:r>
              <a:rPr lang="en-US" sz="2800" b="1" u="sng" dirty="0" smtClean="0"/>
              <a:t>gentle</a:t>
            </a:r>
            <a:endParaRPr lang="en-US" sz="2800" b="1" u="sn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990600" y="11130"/>
            <a:ext cx="6934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/>
              <a:t>Warm Fronts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Picture 11" descr="http://earth.usc.edu/~stott/Catalina/images/weatherimages.jpg/ninefi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49374"/>
            <a:ext cx="7315200" cy="467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19400" y="563391"/>
            <a:ext cx="35947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prstClr val="black">
                    <a:lumMod val="85000"/>
                    <a:lumOff val="15000"/>
                  </a:prstClr>
                </a:solidFill>
                <a:latin typeface="Impact"/>
                <a:ea typeface="+mj-ea"/>
                <a:cs typeface="+mj-cs"/>
              </a:rPr>
              <a:t>Warm Fronts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2789</TotalTime>
  <Words>1354</Words>
  <Application>Microsoft Office PowerPoint</Application>
  <PresentationFormat>On-screen Show (4:3)</PresentationFormat>
  <Paragraphs>211</Paragraphs>
  <Slides>42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Custom Design</vt:lpstr>
      <vt:lpstr>NewsPrint</vt:lpstr>
      <vt:lpstr>Packager Shell Object</vt:lpstr>
      <vt:lpstr>Transient Atmospheric Flows and Disturbances</vt:lpstr>
      <vt:lpstr>Impact of Storms on the Landscape</vt:lpstr>
      <vt:lpstr>Air Masses</vt:lpstr>
      <vt:lpstr>Air Masses</vt:lpstr>
      <vt:lpstr>PowerPoint Presentation</vt:lpstr>
      <vt:lpstr>PowerPoint Presentation</vt:lpstr>
      <vt:lpstr>Fronts </vt:lpstr>
      <vt:lpstr>Warm Fronts</vt:lpstr>
      <vt:lpstr>PowerPoint Presentation</vt:lpstr>
      <vt:lpstr>Cold Fronts</vt:lpstr>
      <vt:lpstr>PowerPoint Presentation</vt:lpstr>
      <vt:lpstr>Stationary and Occluded Fronts</vt:lpstr>
      <vt:lpstr>PowerPoint Presentation</vt:lpstr>
      <vt:lpstr>Atmospheric Disturbances</vt:lpstr>
      <vt:lpstr>PowerPoint Presentation</vt:lpstr>
      <vt:lpstr>Mid Latitude Cyclones</vt:lpstr>
      <vt:lpstr>PowerPoint Presentation</vt:lpstr>
      <vt:lpstr>Mid Latitude Cyclones</vt:lpstr>
      <vt:lpstr>Mid Latitude Cyclones</vt:lpstr>
      <vt:lpstr>PowerPoint Presentation</vt:lpstr>
      <vt:lpstr>Life of Mid Latitude Cyclones</vt:lpstr>
      <vt:lpstr>PowerPoint Presentation</vt:lpstr>
      <vt:lpstr>Life Cycle of the Mid Latitude Cyclones</vt:lpstr>
      <vt:lpstr>Life Cycles of the Mid Latitude Cyclones</vt:lpstr>
      <vt:lpstr>PowerPoint Presentation</vt:lpstr>
      <vt:lpstr>Mid Latitude Anticyclones  – High Pressures</vt:lpstr>
      <vt:lpstr>PowerPoint Presentation</vt:lpstr>
      <vt:lpstr>Minor Tropical Disturbances: Easterly Waves</vt:lpstr>
      <vt:lpstr>PowerPoint Presentation</vt:lpstr>
      <vt:lpstr>PowerPoint Presentation</vt:lpstr>
      <vt:lpstr>PowerPoint Presentation</vt:lpstr>
      <vt:lpstr>Hurricanes </vt:lpstr>
      <vt:lpstr>PowerPoint Presentation</vt:lpstr>
      <vt:lpstr>Hurricanes</vt:lpstr>
      <vt:lpstr>Hurricanes</vt:lpstr>
      <vt:lpstr>Localized Severe Weather</vt:lpstr>
      <vt:lpstr>PowerPoint Presentation</vt:lpstr>
      <vt:lpstr>Tornadoes</vt:lpstr>
      <vt:lpstr>Tornadoes</vt:lpstr>
      <vt:lpstr>PowerPoint Presentation</vt:lpstr>
      <vt:lpstr>PowerPoint Presentation</vt:lpstr>
      <vt:lpstr>Tornadoes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Portraying the Earth</dc:title>
  <dc:creator>Cindy Clark</dc:creator>
  <cp:lastModifiedBy>Cindy Clark</cp:lastModifiedBy>
  <cp:revision>168</cp:revision>
  <dcterms:created xsi:type="dcterms:W3CDTF">2007-09-03T15:50:30Z</dcterms:created>
  <dcterms:modified xsi:type="dcterms:W3CDTF">2014-09-28T22:41:33Z</dcterms:modified>
</cp:coreProperties>
</file>